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84" d="100"/>
          <a:sy n="84" d="100"/>
        </p:scale>
        <p:origin x="864" y="-2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03542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vangalasandeep/IBMCapstone/blob/master/SpaceX_Machine%20Learning%20Prediction_Part_5.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vangalasandeep/IBMCapstone/blob/master/Data%20Collection%20API%20Lab.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&lt;Sandeep P </a:t>
            </a:r>
            <a:r>
              <a:rPr lang="en-US" dirty="0" err="1">
                <a:solidFill>
                  <a:schemeClr val="bg2"/>
                </a:solidFill>
                <a:latin typeface="Abadi"/>
                <a:ea typeface="SF Pro" pitchFamily="2" charset="0"/>
                <a:cs typeface="SF Pro" pitchFamily="2" charset="0"/>
              </a:rPr>
              <a:t>Vangala</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&lt;01/14/2023&gt;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1800" dirty="0">
                <a:solidFill>
                  <a:srgbClr val="0948CB"/>
                </a:solidFill>
                <a:latin typeface="Abadi" panose="020B0604020104020204" pitchFamily="34" charset="0"/>
              </a:rPr>
              <a:t>https://github.com/vangalasandeep/IBMCapstone/blob/master/labs-jupyter-spacex-Data%20wrangling.ipynb</a:t>
            </a:r>
            <a:endParaRPr lang="en-US" sz="2000" dirty="0">
              <a:solidFill>
                <a:srgbClr val="0948CB"/>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Legende mit Pfeil nach unten 6">
            <a:extLst>
              <a:ext uri="{FF2B5EF4-FFF2-40B4-BE49-F238E27FC236}">
                <a16:creationId xmlns:a16="http://schemas.microsoft.com/office/drawing/2014/main" id="{AA103AA0-50ED-89B5-32AA-02FA3B4D98D0}"/>
              </a:ext>
            </a:extLst>
          </p:cNvPr>
          <p:cNvSpPr/>
          <p:nvPr/>
        </p:nvSpPr>
        <p:spPr>
          <a:xfrm>
            <a:off x="770011" y="2048427"/>
            <a:ext cx="5066012" cy="74859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of launches on each site</a:t>
            </a:r>
          </a:p>
        </p:txBody>
      </p:sp>
      <p:sp>
        <p:nvSpPr>
          <p:cNvPr id="3" name="Rechteck 8">
            <a:extLst>
              <a:ext uri="{FF2B5EF4-FFF2-40B4-BE49-F238E27FC236}">
                <a16:creationId xmlns:a16="http://schemas.microsoft.com/office/drawing/2014/main" id="{2654354F-18C2-4218-2882-0AAC08689576}"/>
              </a:ext>
            </a:extLst>
          </p:cNvPr>
          <p:cNvSpPr/>
          <p:nvPr/>
        </p:nvSpPr>
        <p:spPr>
          <a:xfrm>
            <a:off x="2143618" y="1431165"/>
            <a:ext cx="8458200" cy="4975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Exploratory</a:t>
            </a:r>
            <a:r>
              <a:rPr lang="de-DE" dirty="0">
                <a:solidFill>
                  <a:schemeClr val="tx1"/>
                </a:solidFill>
              </a:rPr>
              <a:t> Data Analysis </a:t>
            </a:r>
            <a:r>
              <a:rPr lang="de-DE" dirty="0" err="1">
                <a:solidFill>
                  <a:schemeClr val="tx1"/>
                </a:solidFill>
              </a:rPr>
              <a:t>and</a:t>
            </a:r>
            <a:r>
              <a:rPr lang="de-DE" dirty="0">
                <a:solidFill>
                  <a:schemeClr val="tx1"/>
                </a:solidFill>
              </a:rPr>
              <a:t> </a:t>
            </a:r>
            <a:r>
              <a:rPr lang="de-DE" dirty="0" err="1">
                <a:solidFill>
                  <a:schemeClr val="tx1"/>
                </a:solidFill>
              </a:rPr>
              <a:t>Determine</a:t>
            </a:r>
            <a:r>
              <a:rPr lang="de-DE" dirty="0">
                <a:solidFill>
                  <a:schemeClr val="tx1"/>
                </a:solidFill>
              </a:rPr>
              <a:t> Training Labels</a:t>
            </a:r>
          </a:p>
        </p:txBody>
      </p:sp>
      <p:pic>
        <p:nvPicPr>
          <p:cNvPr id="6" name="Grafik 9">
            <a:extLst>
              <a:ext uri="{FF2B5EF4-FFF2-40B4-BE49-F238E27FC236}">
                <a16:creationId xmlns:a16="http://schemas.microsoft.com/office/drawing/2014/main" id="{D741784E-D95E-CCF1-3622-A7D684B8C6D3}"/>
              </a:ext>
            </a:extLst>
          </p:cNvPr>
          <p:cNvPicPr>
            <a:picLocks noChangeAspect="1"/>
          </p:cNvPicPr>
          <p:nvPr/>
        </p:nvPicPr>
        <p:blipFill>
          <a:blip r:embed="rId3"/>
          <a:stretch>
            <a:fillRect/>
          </a:stretch>
        </p:blipFill>
        <p:spPr>
          <a:xfrm>
            <a:off x="6013912" y="2085041"/>
            <a:ext cx="3371850" cy="476250"/>
          </a:xfrm>
          <a:prstGeom prst="rect">
            <a:avLst/>
          </a:prstGeom>
        </p:spPr>
      </p:pic>
      <p:sp>
        <p:nvSpPr>
          <p:cNvPr id="7" name="Legende mit Pfeil nach unten 10">
            <a:extLst>
              <a:ext uri="{FF2B5EF4-FFF2-40B4-BE49-F238E27FC236}">
                <a16:creationId xmlns:a16="http://schemas.microsoft.com/office/drawing/2014/main" id="{7C0E44B5-A49E-B612-5AAF-D04EBDB22F6A}"/>
              </a:ext>
            </a:extLst>
          </p:cNvPr>
          <p:cNvSpPr/>
          <p:nvPr/>
        </p:nvSpPr>
        <p:spPr>
          <a:xfrm>
            <a:off x="745975" y="2800122"/>
            <a:ext cx="5074977" cy="742448"/>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and occurrence of each orbit</a:t>
            </a:r>
          </a:p>
        </p:txBody>
      </p:sp>
      <p:pic>
        <p:nvPicPr>
          <p:cNvPr id="9" name="Grafik 11">
            <a:extLst>
              <a:ext uri="{FF2B5EF4-FFF2-40B4-BE49-F238E27FC236}">
                <a16:creationId xmlns:a16="http://schemas.microsoft.com/office/drawing/2014/main" id="{EDFA684A-A944-19D5-FB07-F2283A360233}"/>
              </a:ext>
            </a:extLst>
          </p:cNvPr>
          <p:cNvPicPr>
            <a:picLocks noChangeAspect="1"/>
          </p:cNvPicPr>
          <p:nvPr/>
        </p:nvPicPr>
        <p:blipFill>
          <a:blip r:embed="rId4"/>
          <a:stretch>
            <a:fillRect/>
          </a:stretch>
        </p:blipFill>
        <p:spPr>
          <a:xfrm>
            <a:off x="6095397" y="2779538"/>
            <a:ext cx="2619375" cy="352425"/>
          </a:xfrm>
          <a:prstGeom prst="rect">
            <a:avLst/>
          </a:prstGeom>
        </p:spPr>
      </p:pic>
      <p:sp>
        <p:nvSpPr>
          <p:cNvPr id="10" name="Legende mit Pfeil nach unten 12">
            <a:extLst>
              <a:ext uri="{FF2B5EF4-FFF2-40B4-BE49-F238E27FC236}">
                <a16:creationId xmlns:a16="http://schemas.microsoft.com/office/drawing/2014/main" id="{D5453FA1-FA07-3C60-277E-6B6B10B18ADF}"/>
              </a:ext>
            </a:extLst>
          </p:cNvPr>
          <p:cNvSpPr/>
          <p:nvPr/>
        </p:nvSpPr>
        <p:spPr>
          <a:xfrm>
            <a:off x="765530" y="3548712"/>
            <a:ext cx="5070494"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and </a:t>
            </a:r>
            <a:r>
              <a:rPr lang="en-US" b="1" dirty="0" err="1"/>
              <a:t>occurence</a:t>
            </a:r>
            <a:r>
              <a:rPr lang="en-US" b="1" dirty="0"/>
              <a:t> of mission outcome per orbit type</a:t>
            </a:r>
          </a:p>
        </p:txBody>
      </p:sp>
      <p:pic>
        <p:nvPicPr>
          <p:cNvPr id="11" name="Grafik 13">
            <a:extLst>
              <a:ext uri="{FF2B5EF4-FFF2-40B4-BE49-F238E27FC236}">
                <a16:creationId xmlns:a16="http://schemas.microsoft.com/office/drawing/2014/main" id="{5A19101F-0610-DB0B-1BCD-8885F99402D2}"/>
              </a:ext>
            </a:extLst>
          </p:cNvPr>
          <p:cNvPicPr>
            <a:picLocks noChangeAspect="1"/>
          </p:cNvPicPr>
          <p:nvPr/>
        </p:nvPicPr>
        <p:blipFill>
          <a:blip r:embed="rId5"/>
          <a:stretch>
            <a:fillRect/>
          </a:stretch>
        </p:blipFill>
        <p:spPr>
          <a:xfrm>
            <a:off x="6166830" y="3441840"/>
            <a:ext cx="3248025" cy="581025"/>
          </a:xfrm>
          <a:prstGeom prst="rect">
            <a:avLst/>
          </a:prstGeom>
        </p:spPr>
      </p:pic>
      <p:sp>
        <p:nvSpPr>
          <p:cNvPr id="12" name="Legende mit Pfeil nach unten 14">
            <a:extLst>
              <a:ext uri="{FF2B5EF4-FFF2-40B4-BE49-F238E27FC236}">
                <a16:creationId xmlns:a16="http://schemas.microsoft.com/office/drawing/2014/main" id="{164AEDB1-DD4D-F6BB-4B4C-7739AC956A71}"/>
              </a:ext>
            </a:extLst>
          </p:cNvPr>
          <p:cNvSpPr/>
          <p:nvPr/>
        </p:nvSpPr>
        <p:spPr>
          <a:xfrm>
            <a:off x="808149" y="4455587"/>
            <a:ext cx="5027876"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Create a landing outcome label from Outcome column</a:t>
            </a:r>
          </a:p>
        </p:txBody>
      </p:sp>
      <p:pic>
        <p:nvPicPr>
          <p:cNvPr id="13" name="Grafik 15">
            <a:extLst>
              <a:ext uri="{FF2B5EF4-FFF2-40B4-BE49-F238E27FC236}">
                <a16:creationId xmlns:a16="http://schemas.microsoft.com/office/drawing/2014/main" id="{B4AAAE4C-CEF2-5D43-A26E-BAF0A9CE8AB3}"/>
              </a:ext>
            </a:extLst>
          </p:cNvPr>
          <p:cNvPicPr>
            <a:picLocks noChangeAspect="1"/>
          </p:cNvPicPr>
          <p:nvPr/>
        </p:nvPicPr>
        <p:blipFill>
          <a:blip r:embed="rId6"/>
          <a:stretch>
            <a:fillRect/>
          </a:stretch>
        </p:blipFill>
        <p:spPr>
          <a:xfrm>
            <a:off x="6166830" y="4270723"/>
            <a:ext cx="4238625" cy="923925"/>
          </a:xfrm>
          <a:prstGeom prst="rect">
            <a:avLst/>
          </a:prstGeom>
        </p:spPr>
      </p:pic>
      <p:sp>
        <p:nvSpPr>
          <p:cNvPr id="14" name="Legende mit Pfeil nach unten 16">
            <a:extLst>
              <a:ext uri="{FF2B5EF4-FFF2-40B4-BE49-F238E27FC236}">
                <a16:creationId xmlns:a16="http://schemas.microsoft.com/office/drawing/2014/main" id="{EF76BB4E-8882-7A4C-7777-3157E44456CA}"/>
              </a:ext>
            </a:extLst>
          </p:cNvPr>
          <p:cNvSpPr/>
          <p:nvPr/>
        </p:nvSpPr>
        <p:spPr>
          <a:xfrm>
            <a:off x="808149" y="5338469"/>
            <a:ext cx="5066012" cy="646764"/>
          </a:xfrm>
          <a:prstGeom prst="downArrowCallout">
            <a:avLst>
              <a:gd name="adj1" fmla="val 25000"/>
              <a:gd name="adj2" fmla="val 0"/>
              <a:gd name="adj3" fmla="val 0"/>
              <a:gd name="adj4" fmla="val 100000"/>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Exporting data to CSV-file</a:t>
            </a:r>
          </a:p>
        </p:txBody>
      </p:sp>
      <p:pic>
        <p:nvPicPr>
          <p:cNvPr id="15" name="Grafik 17">
            <a:extLst>
              <a:ext uri="{FF2B5EF4-FFF2-40B4-BE49-F238E27FC236}">
                <a16:creationId xmlns:a16="http://schemas.microsoft.com/office/drawing/2014/main" id="{38928F59-6B2E-4361-99D1-B07168F37449}"/>
              </a:ext>
            </a:extLst>
          </p:cNvPr>
          <p:cNvPicPr>
            <a:picLocks noChangeAspect="1"/>
          </p:cNvPicPr>
          <p:nvPr/>
        </p:nvPicPr>
        <p:blipFill>
          <a:blip r:embed="rId7"/>
          <a:stretch>
            <a:fillRect/>
          </a:stretch>
        </p:blipFill>
        <p:spPr>
          <a:xfrm>
            <a:off x="6166830" y="5399718"/>
            <a:ext cx="3733800" cy="4286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807079"/>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Different chart types and dependencies were plotted</a:t>
            </a:r>
            <a:endParaRPr lang="en-US" sz="1800" dirty="0">
              <a:solidFill>
                <a:schemeClr val="accent3">
                  <a:lumMod val="25000"/>
                </a:schemeClr>
              </a:solidFill>
              <a:latin typeface="Abadi"/>
            </a:endParaRPr>
          </a:p>
          <a:p>
            <a:pPr lvl="1">
              <a:lnSpc>
                <a:spcPct val="100000"/>
              </a:lnSpc>
              <a:spcBef>
                <a:spcPts val="0"/>
              </a:spcBef>
            </a:pPr>
            <a:r>
              <a:rPr lang="en-US" sz="1800" dirty="0">
                <a:solidFill>
                  <a:schemeClr val="accent3">
                    <a:lumMod val="25000"/>
                  </a:schemeClr>
                </a:solidFill>
                <a:latin typeface="Abadi"/>
              </a:rPr>
              <a:t>Payload-Mass vs. Flight Number / Launch site vs. Flight Number / Launch site vs. Payload-Mass</a:t>
            </a:r>
          </a:p>
          <a:p>
            <a:pPr lvl="1">
              <a:lnSpc>
                <a:spcPct val="100000"/>
              </a:lnSpc>
              <a:spcBef>
                <a:spcPts val="0"/>
              </a:spcBef>
            </a:pPr>
            <a:r>
              <a:rPr lang="en-US" sz="1800" dirty="0">
                <a:solidFill>
                  <a:schemeClr val="accent3">
                    <a:lumMod val="25000"/>
                  </a:schemeClr>
                </a:solidFill>
                <a:latin typeface="Abadi"/>
              </a:rPr>
              <a:t>orbit vs. success rate / Flight number vs. orbit / Payload Mass vs. orbit</a:t>
            </a:r>
          </a:p>
          <a:p>
            <a:pPr lvl="1">
              <a:lnSpc>
                <a:spcPct val="100000"/>
              </a:lnSpc>
              <a:spcBef>
                <a:spcPts val="0"/>
              </a:spcBef>
            </a:pPr>
            <a:r>
              <a:rPr lang="en-US" sz="1800" dirty="0">
                <a:solidFill>
                  <a:schemeClr val="accent3">
                    <a:lumMod val="25000"/>
                  </a:schemeClr>
                </a:solidFill>
                <a:latin typeface="Abadi"/>
              </a:rPr>
              <a:t>Launch success yearly trend</a:t>
            </a:r>
          </a:p>
          <a:p>
            <a:pPr lvl="1">
              <a:lnSpc>
                <a:spcPct val="100000"/>
              </a:lnSpc>
              <a:spcBef>
                <a:spcPts val="0"/>
              </a:spcBef>
            </a:pPr>
            <a:endParaRPr lang="en-US" sz="1800" dirty="0">
              <a:solidFill>
                <a:schemeClr val="accent3">
                  <a:lumMod val="25000"/>
                </a:schemeClr>
              </a:solidFill>
              <a:latin typeface="Abadi"/>
            </a:endParaRPr>
          </a:p>
          <a:p>
            <a:pPr marL="0" indent="0">
              <a:lnSpc>
                <a:spcPct val="100000"/>
              </a:lnSpc>
              <a:spcBef>
                <a:spcPts val="0"/>
              </a:spcBef>
              <a:buNone/>
            </a:pPr>
            <a:r>
              <a:rPr lang="en-US" sz="2000" dirty="0">
                <a:solidFill>
                  <a:schemeClr val="accent3">
                    <a:lumMod val="25000"/>
                  </a:schemeClr>
                </a:solidFill>
                <a:latin typeface="Abadi"/>
              </a:rPr>
              <a:t>The aim is to find patterns and dependencies in the plots, which can then be used to train the machine learning engine. The different chart types have different advantages for this</a:t>
            </a:r>
            <a:r>
              <a:rPr lang="en-US" sz="2200" dirty="0">
                <a:solidFill>
                  <a:schemeClr val="accent3">
                    <a:lumMod val="25000"/>
                  </a:schemeClr>
                </a:solidFill>
                <a:latin typeface="Abadi"/>
              </a:rPr>
              <a:t>.</a:t>
            </a:r>
            <a:endParaRPr lang="en-US" sz="1800" dirty="0">
              <a:solidFill>
                <a:schemeClr val="accent3">
                  <a:lumMod val="25000"/>
                </a:schemeClr>
              </a:solidFill>
              <a:latin typeface="Abadi"/>
            </a:endParaRPr>
          </a:p>
          <a:p>
            <a:pPr lvl="1">
              <a:lnSpc>
                <a:spcPct val="100000"/>
              </a:lnSpc>
              <a:spcBef>
                <a:spcPts val="0"/>
              </a:spcBef>
            </a:pPr>
            <a:r>
              <a:rPr lang="en-US" sz="1800" dirty="0">
                <a:solidFill>
                  <a:schemeClr val="accent3">
                    <a:lumMod val="25000"/>
                  </a:schemeClr>
                </a:solidFill>
                <a:latin typeface="Abadi"/>
              </a:rPr>
              <a:t>scatterplots are useful to show relationships between variables</a:t>
            </a:r>
          </a:p>
          <a:p>
            <a:pPr lvl="1">
              <a:lnSpc>
                <a:spcPct val="100000"/>
              </a:lnSpc>
              <a:spcBef>
                <a:spcPts val="0"/>
              </a:spcBef>
            </a:pPr>
            <a:r>
              <a:rPr lang="en-US" sz="1800" dirty="0">
                <a:solidFill>
                  <a:schemeClr val="accent3">
                    <a:lumMod val="25000"/>
                  </a:schemeClr>
                </a:solidFill>
                <a:latin typeface="Abadi"/>
              </a:rPr>
              <a:t>Bar charts are suitable for comparing the ratio of a variable in discrete classes with one another, if necessary, grouping them as well  </a:t>
            </a:r>
          </a:p>
          <a:p>
            <a:pPr lvl="1">
              <a:lnSpc>
                <a:spcPct val="100000"/>
              </a:lnSpc>
              <a:spcBef>
                <a:spcPts val="0"/>
              </a:spcBef>
            </a:pPr>
            <a:r>
              <a:rPr lang="en-US" sz="1800" dirty="0">
                <a:solidFill>
                  <a:schemeClr val="accent3">
                    <a:lumMod val="25000"/>
                  </a:schemeClr>
                </a:solidFill>
                <a:latin typeface="Abadi"/>
              </a:rPr>
              <a:t>Line plots show the progression of variables 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rgbClr val="0948CB"/>
                </a:solidFill>
                <a:latin typeface="Abadi" panose="020B0604020104020204" pitchFamily="34" charset="0"/>
              </a:rPr>
              <a:t>https://github.com/vangalasandeep/IBMCapstone/blob/master/jupyter-labs-eda-dataviz.ipynb</a:t>
            </a:r>
            <a:endParaRPr lang="en-US" dirty="0">
              <a:solidFill>
                <a:srgbClr val="0948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0924" y="1366345"/>
            <a:ext cx="10084675" cy="4791568"/>
          </a:xfrm>
          <a:prstGeom prst="rect">
            <a:avLst/>
          </a:prstGeom>
        </p:spPr>
        <p:txBody>
          <a:bodyPr lIns="91440" tIns="45720" rIns="91440" bIns="45720" anchor="t"/>
          <a:lstStyle/>
          <a:p>
            <a:pPr>
              <a:spcBef>
                <a:spcPts val="600"/>
              </a:spcBef>
            </a:pPr>
            <a:r>
              <a:rPr lang="en-US" sz="1600" dirty="0"/>
              <a:t>Display the names of the unique launch sites in the space mission</a:t>
            </a:r>
          </a:p>
          <a:p>
            <a:pPr>
              <a:spcBef>
                <a:spcPts val="600"/>
              </a:spcBef>
            </a:pPr>
            <a:r>
              <a:rPr lang="en-US" sz="1600" dirty="0"/>
              <a:t>Display 5 records where launch sites begin with the string 'CCA'</a:t>
            </a:r>
          </a:p>
          <a:p>
            <a:pPr>
              <a:spcBef>
                <a:spcPts val="600"/>
              </a:spcBef>
            </a:pPr>
            <a:r>
              <a:rPr lang="en-US" sz="1600" dirty="0"/>
              <a:t>Display the total payload mass carried by boosters launched by NASA (CRS)</a:t>
            </a:r>
          </a:p>
          <a:p>
            <a:pPr>
              <a:spcBef>
                <a:spcPts val="600"/>
              </a:spcBef>
            </a:pPr>
            <a:r>
              <a:rPr lang="en-US" sz="1600" dirty="0"/>
              <a:t>Display average payload mass carried by booster version F9 v1.1</a:t>
            </a:r>
          </a:p>
          <a:p>
            <a:pPr>
              <a:spcBef>
                <a:spcPts val="600"/>
              </a:spcBef>
            </a:pPr>
            <a:r>
              <a:rPr lang="en-US" sz="1600" dirty="0"/>
              <a:t>List the date when the first </a:t>
            </a:r>
            <a:r>
              <a:rPr lang="en-US" sz="1600" dirty="0" err="1"/>
              <a:t>succesful</a:t>
            </a:r>
            <a:r>
              <a:rPr lang="en-US" sz="1600" dirty="0"/>
              <a:t> landing outcome in ground pad was </a:t>
            </a:r>
            <a:r>
              <a:rPr lang="en-US" sz="1600" dirty="0" err="1"/>
              <a:t>acheived</a:t>
            </a:r>
            <a:endParaRPr lang="en-US" sz="1600" dirty="0"/>
          </a:p>
          <a:p>
            <a:pPr>
              <a:spcBef>
                <a:spcPts val="600"/>
              </a:spcBef>
            </a:pPr>
            <a:r>
              <a:rPr lang="en-US" sz="1600" dirty="0"/>
              <a:t>List the names of the boosters which have success in drone ship and have payload mass greater than 4000 but less than 6000</a:t>
            </a:r>
          </a:p>
          <a:p>
            <a:pPr>
              <a:spcBef>
                <a:spcPts val="600"/>
              </a:spcBef>
            </a:pPr>
            <a:r>
              <a:rPr lang="en-US" sz="1600" dirty="0"/>
              <a:t>List the total number of successful and failure mission outcomes</a:t>
            </a:r>
          </a:p>
          <a:p>
            <a:pPr>
              <a:spcBef>
                <a:spcPts val="600"/>
              </a:spcBef>
            </a:pPr>
            <a:r>
              <a:rPr lang="en-US" sz="1600" dirty="0"/>
              <a:t>List the names of the </a:t>
            </a:r>
            <a:r>
              <a:rPr lang="en-US" sz="1600" dirty="0" err="1"/>
              <a:t>booster_versions</a:t>
            </a:r>
            <a:r>
              <a:rPr lang="en-US" sz="1600" dirty="0"/>
              <a:t> which have carried the maximum payload mass. Use a subquery</a:t>
            </a:r>
          </a:p>
          <a:p>
            <a:pPr>
              <a:spcBef>
                <a:spcPts val="600"/>
              </a:spcBef>
            </a:pPr>
            <a:r>
              <a:rPr lang="en-US" sz="1600" dirty="0"/>
              <a:t>List the records which will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pPr>
              <a:spcBef>
                <a:spcPts val="600"/>
              </a:spcBef>
            </a:pPr>
            <a:r>
              <a:rPr lang="en-US" sz="1600" dirty="0"/>
              <a:t>Rank the count of successful </a:t>
            </a:r>
            <a:r>
              <a:rPr lang="en-US" sz="1600" dirty="0" err="1"/>
              <a:t>landing_outcomes</a:t>
            </a:r>
            <a:r>
              <a:rPr lang="en-US" sz="1600" dirty="0"/>
              <a:t> between the date 04-06-2010 and 20-03-2017 in descending order</a:t>
            </a:r>
          </a:p>
          <a:p>
            <a:pPr marL="0" indent="0">
              <a:spcBef>
                <a:spcPts val="0"/>
              </a:spcBef>
              <a:buNone/>
            </a:pPr>
            <a:endParaRPr lang="en-US" sz="1600" b="1" dirty="0"/>
          </a:p>
          <a:p>
            <a:pPr>
              <a:lnSpc>
                <a:spcPct val="100000"/>
              </a:lnSpc>
              <a:spcBef>
                <a:spcPts val="1400"/>
              </a:spcBef>
            </a:pPr>
            <a:r>
              <a:rPr lang="en-US" sz="1600" dirty="0">
                <a:solidFill>
                  <a:srgbClr val="FF0000"/>
                </a:solidFill>
                <a:latin typeface="Abadi" panose="020B0604020104020204" pitchFamily="34" charset="0"/>
              </a:rPr>
              <a:t>GitHub URL</a:t>
            </a:r>
            <a:r>
              <a:rPr lang="en-US" sz="1600" dirty="0">
                <a:solidFill>
                  <a:srgbClr val="0948CB"/>
                </a:solidFill>
                <a:latin typeface="Abadi" panose="020B0604020104020204" pitchFamily="34" charset="0"/>
              </a:rPr>
              <a:t>: https://github.com/vangalasandeep/IBMCapstone/blob/master/jupyter-labs-eda-sql-coursera.ipynb</a:t>
            </a:r>
            <a:endParaRPr lang="en-US" sz="1600" dirty="0"/>
          </a:p>
          <a:p>
            <a:pPr marL="0" indent="0">
              <a:buNone/>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447411" cy="3792099"/>
          </a:xfrm>
          <a:prstGeom prst="rect">
            <a:avLst/>
          </a:prstGeom>
        </p:spPr>
        <p:txBody>
          <a:bodyPr>
            <a:normAutofit fontScale="25000" lnSpcReduction="20000"/>
          </a:bodyPr>
          <a:lstStyle/>
          <a:p>
            <a:pPr>
              <a:lnSpc>
                <a:spcPct val="100000"/>
              </a:lnSpc>
              <a:spcBef>
                <a:spcPts val="1400"/>
              </a:spcBef>
            </a:pPr>
            <a:r>
              <a:rPr lang="en-US" sz="6400" dirty="0">
                <a:solidFill>
                  <a:schemeClr val="accent3">
                    <a:lumMod val="25000"/>
                  </a:schemeClr>
                </a:solidFill>
                <a:latin typeface="Abadi" panose="020B0604020104020204" pitchFamily="34" charset="0"/>
              </a:rPr>
              <a:t>Objects mentioned in the interactive Map:</a:t>
            </a:r>
          </a:p>
          <a:p>
            <a:pPr>
              <a:lnSpc>
                <a:spcPct val="100000"/>
              </a:lnSpc>
              <a:spcBef>
                <a:spcPts val="1400"/>
              </a:spcBef>
            </a:pPr>
            <a:r>
              <a:rPr lang="en-US" sz="6400" dirty="0">
                <a:solidFill>
                  <a:schemeClr val="accent3">
                    <a:lumMod val="25000"/>
                  </a:schemeClr>
                </a:solidFill>
                <a:latin typeface="Abadi" panose="020B0604020104020204" pitchFamily="34" charset="0"/>
              </a:rPr>
              <a:t>Every launch site is indicated on a map.</a:t>
            </a:r>
          </a:p>
          <a:p>
            <a:pPr lvl="1">
              <a:lnSpc>
                <a:spcPct val="100000"/>
              </a:lnSpc>
              <a:spcBef>
                <a:spcPts val="1400"/>
              </a:spcBef>
            </a:pPr>
            <a:r>
              <a:rPr lang="en-US" sz="5200" dirty="0">
                <a:solidFill>
                  <a:schemeClr val="accent1">
                    <a:lumMod val="75000"/>
                  </a:schemeClr>
                </a:solidFill>
                <a:latin typeface="Abadi" panose="020B0604020104020204" pitchFamily="34" charset="0"/>
              </a:rPr>
              <a:t>Latitude and longitude coordinates are used to mark NASA Johnson Space Center as a point on the map, and it is also given a text label.</a:t>
            </a:r>
          </a:p>
          <a:p>
            <a:pPr lvl="1">
              <a:lnSpc>
                <a:spcPct val="100000"/>
              </a:lnSpc>
              <a:spcBef>
                <a:spcPts val="1400"/>
              </a:spcBef>
            </a:pPr>
            <a:r>
              <a:rPr lang="en-US" sz="5200" dirty="0">
                <a:solidFill>
                  <a:schemeClr val="accent1">
                    <a:lumMod val="75000"/>
                  </a:schemeClr>
                </a:solidFill>
                <a:latin typeface="Abadi" panose="020B0604020104020204" pitchFamily="34" charset="0"/>
              </a:rPr>
              <a:t>Each X-space launch location is represented as a point, given a text label, and its latitude and longitude are shown on a map. Consequently, indicating the location and distance from the equator</a:t>
            </a:r>
          </a:p>
          <a:p>
            <a:pPr>
              <a:lnSpc>
                <a:spcPct val="100000"/>
              </a:lnSpc>
              <a:spcBef>
                <a:spcPts val="1400"/>
              </a:spcBef>
            </a:pPr>
            <a:r>
              <a:rPr lang="en-US" sz="6400" dirty="0">
                <a:solidFill>
                  <a:schemeClr val="accent3">
                    <a:lumMod val="25000"/>
                  </a:schemeClr>
                </a:solidFill>
                <a:latin typeface="Abadi" panose="020B0604020104020204" pitchFamily="34" charset="0"/>
              </a:rPr>
              <a:t>The launch outcome for each start at each launch point is illustrated and color-coded.</a:t>
            </a:r>
          </a:p>
          <a:p>
            <a:pPr lvl="1">
              <a:lnSpc>
                <a:spcPct val="100000"/>
              </a:lnSpc>
              <a:spcBef>
                <a:spcPts val="1400"/>
              </a:spcBef>
            </a:pPr>
            <a:r>
              <a:rPr lang="en-US" sz="6000" dirty="0">
                <a:solidFill>
                  <a:schemeClr val="accent1">
                    <a:lumMod val="75000"/>
                  </a:schemeClr>
                </a:solidFill>
                <a:latin typeface="Abadi" panose="020B0604020104020204" pitchFamily="34" charset="0"/>
              </a:rPr>
              <a:t>Green markers indicate successful launches, while red markers indicate unsuccessful ones, providing a fast snapshot of the success percentage each launch site.</a:t>
            </a:r>
          </a:p>
          <a:p>
            <a:pPr>
              <a:lnSpc>
                <a:spcPct val="100000"/>
              </a:lnSpc>
              <a:spcBef>
                <a:spcPts val="1400"/>
              </a:spcBef>
            </a:pPr>
            <a:r>
              <a:rPr lang="en-US" sz="6400" dirty="0">
                <a:solidFill>
                  <a:schemeClr val="accent3">
                    <a:lumMod val="25000"/>
                  </a:schemeClr>
                </a:solidFill>
                <a:latin typeface="Abadi" panose="020B0604020104020204" pitchFamily="34" charset="0"/>
              </a:rPr>
              <a:t>Measure the separations between a launch location and its environs.</a:t>
            </a:r>
          </a:p>
          <a:p>
            <a:pPr lvl="1">
              <a:lnSpc>
                <a:spcPct val="100000"/>
              </a:lnSpc>
              <a:spcBef>
                <a:spcPts val="1400"/>
              </a:spcBef>
            </a:pPr>
            <a:r>
              <a:rPr lang="en-US" sz="6000" dirty="0">
                <a:solidFill>
                  <a:schemeClr val="accent1">
                    <a:lumMod val="75000"/>
                  </a:schemeClr>
                </a:solidFill>
                <a:latin typeface="Abadi" panose="020B0604020104020204" pitchFamily="34" charset="0"/>
              </a:rPr>
              <a:t>Insertion of connecting lines from a chosen launch point (CCAFS SLC-40) to the coastline and close-by infrastructure like the closest railroad, road, or city. Establish the respective distances and enter them.</a:t>
            </a:r>
            <a:endParaRPr lang="en-US" sz="1800" dirty="0">
              <a:solidFill>
                <a:schemeClr val="accent1">
                  <a:lumMod val="75000"/>
                </a:schemeClr>
              </a:solidFill>
              <a:latin typeface="Abadi" panose="020B0604020104020204" pitchFamily="34" charset="0"/>
            </a:endParaRPr>
          </a:p>
          <a:p>
            <a:pPr marL="457200" lvl="1" indent="0">
              <a:lnSpc>
                <a:spcPct val="100000"/>
              </a:lnSpc>
              <a:spcBef>
                <a:spcPts val="1400"/>
              </a:spcBef>
              <a:buNone/>
            </a:pPr>
            <a:endParaRPr lang="en-US" sz="6800" dirty="0">
              <a:solidFill>
                <a:schemeClr val="accent1">
                  <a:lumMod val="75000"/>
                </a:schemeClr>
              </a:solidFill>
              <a:latin typeface="Abadi" panose="020B0604020104020204" pitchFamily="34" charset="0"/>
            </a:endParaRPr>
          </a:p>
          <a:p>
            <a:pPr>
              <a:lnSpc>
                <a:spcPct val="100000"/>
              </a:lnSpc>
              <a:spcBef>
                <a:spcPts val="1400"/>
              </a:spcBef>
            </a:pPr>
            <a:r>
              <a:rPr lang="en-US" sz="7200" dirty="0">
                <a:solidFill>
                  <a:schemeClr val="accent1">
                    <a:lumMod val="50000"/>
                  </a:schemeClr>
                </a:solidFill>
                <a:latin typeface="Abadi" panose="020B0604020104020204" pitchFamily="34" charset="0"/>
              </a:rPr>
              <a:t>GitHub URL:</a:t>
            </a:r>
            <a:r>
              <a:rPr lang="en-US" sz="7200" dirty="0">
                <a:solidFill>
                  <a:srgbClr val="00B050"/>
                </a:solidFill>
                <a:latin typeface="Abadi" panose="020B0604020104020204" pitchFamily="34" charset="0"/>
              </a:rPr>
              <a:t> https://github.com/vangalasandeep/IBMCapstone/blob/master/lab_jupyter_launch_site_location.ipynb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788366"/>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all launch sites in a drop-down menu</a:t>
            </a:r>
          </a:p>
          <a:p>
            <a:pPr lvl="1">
              <a:lnSpc>
                <a:spcPct val="100000"/>
              </a:lnSpc>
              <a:spcBef>
                <a:spcPts val="1400"/>
              </a:spcBef>
            </a:pPr>
            <a:r>
              <a:rPr lang="en-US" sz="2200" dirty="0">
                <a:solidFill>
                  <a:schemeClr val="accent1">
                    <a:lumMod val="50000"/>
                  </a:schemeClr>
                </a:solidFill>
                <a:latin typeface="Abadi" panose="020B0604020104020204" pitchFamily="34" charset="0"/>
              </a:rPr>
              <a:t>Adding a dropdown menu to allow users to choose potential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Making a pie chart showing successful and unsuccessful launches (for all sites combined or for a single site)</a:t>
            </a:r>
          </a:p>
          <a:p>
            <a:pPr lvl="1">
              <a:lnSpc>
                <a:spcPct val="100000"/>
              </a:lnSpc>
              <a:spcBef>
                <a:spcPts val="1400"/>
              </a:spcBef>
            </a:pPr>
            <a:r>
              <a:rPr lang="en-US" sz="2200" dirty="0">
                <a:solidFill>
                  <a:schemeClr val="accent1">
                    <a:lumMod val="50000"/>
                  </a:schemeClr>
                </a:solidFill>
                <a:latin typeface="Abadi" panose="020B0604020104020204" pitchFamily="34" charset="0"/>
              </a:rPr>
              <a:t>A pie chart for all sites was included. Depending on choices, the overall number of successful launches against failed launches for the sites is aggregated or specific to a single site.</a:t>
            </a:r>
          </a:p>
          <a:p>
            <a:pPr>
              <a:lnSpc>
                <a:spcPct val="100000"/>
              </a:lnSpc>
              <a:spcBef>
                <a:spcPts val="1400"/>
              </a:spcBef>
            </a:pPr>
            <a:r>
              <a:rPr lang="en-US" sz="2200" dirty="0">
                <a:solidFill>
                  <a:schemeClr val="accent3">
                    <a:lumMod val="25000"/>
                  </a:schemeClr>
                </a:solidFill>
                <a:latin typeface="Abadi" panose="020B0604020104020204" pitchFamily="34" charset="0"/>
              </a:rPr>
              <a:t>Include a payload range slider.</a:t>
            </a:r>
          </a:p>
          <a:p>
            <a:pPr lvl="1">
              <a:lnSpc>
                <a:spcPct val="100000"/>
              </a:lnSpc>
              <a:spcBef>
                <a:spcPts val="1400"/>
              </a:spcBef>
            </a:pPr>
            <a:r>
              <a:rPr lang="en-US" sz="2200" dirty="0">
                <a:solidFill>
                  <a:schemeClr val="accent1">
                    <a:lumMod val="50000"/>
                  </a:schemeClr>
                </a:solidFill>
                <a:latin typeface="Abadi" panose="020B0604020104020204" pitchFamily="34" charset="0"/>
              </a:rPr>
              <a:t>Add a Range Slider to Payload </a:t>
            </a:r>
          </a:p>
          <a:p>
            <a:pPr>
              <a:lnSpc>
                <a:spcPct val="100000"/>
              </a:lnSpc>
              <a:spcBef>
                <a:spcPts val="1400"/>
              </a:spcBef>
            </a:pPr>
            <a:r>
              <a:rPr lang="en-US" sz="2200" dirty="0">
                <a:solidFill>
                  <a:schemeClr val="accent3">
                    <a:lumMod val="25000"/>
                  </a:schemeClr>
                </a:solidFill>
                <a:latin typeface="Abadi" panose="020B0604020104020204" pitchFamily="34" charset="0"/>
              </a:rPr>
              <a:t>Selection Payload mass vs. success rate is plotted in a scatterplot that is customizable for the various booster models.</a:t>
            </a:r>
          </a:p>
          <a:p>
            <a:pPr lvl="1">
              <a:lnSpc>
                <a:spcPct val="100000"/>
              </a:lnSpc>
              <a:spcBef>
                <a:spcPts val="1400"/>
              </a:spcBef>
            </a:pPr>
            <a:r>
              <a:rPr lang="en-US" sz="2200" dirty="0">
                <a:solidFill>
                  <a:schemeClr val="accent1">
                    <a:lumMod val="50000"/>
                  </a:schemeClr>
                </a:solidFill>
                <a:latin typeface="Abadi" panose="020B0604020104020204" pitchFamily="34" charset="0"/>
              </a:rPr>
              <a:t>Include a scatterplot to demonstrate the relationship between payload and launch success or failure rate.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A1BBF573-65A8-104A-9159-3FF736D9E066}"/>
              </a:ext>
            </a:extLst>
          </p:cNvPr>
          <p:cNvSpPr txBox="1"/>
          <p:nvPr/>
        </p:nvSpPr>
        <p:spPr>
          <a:xfrm>
            <a:off x="1028699" y="5379242"/>
            <a:ext cx="1025691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rgbClr val="0B49CB"/>
                </a:solidFill>
                <a:latin typeface="Abadi" panose="020B0604020104020204" pitchFamily="34" charset="0"/>
              </a:rPr>
              <a:t>https://cf-courses-data.s3.us.cloud-object-storage.appdomain.cloud/IBM-DS0321EN-SkillsNetwork/labs/module_3/lab_theia_plotly_dash.md.html</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370" y="1464861"/>
            <a:ext cx="11345790" cy="4560712"/>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Legende mit Pfeil nach unten 7">
            <a:extLst>
              <a:ext uri="{FF2B5EF4-FFF2-40B4-BE49-F238E27FC236}">
                <a16:creationId xmlns:a16="http://schemas.microsoft.com/office/drawing/2014/main" id="{E9C90344-9BED-49E8-26C1-FEDB30C27CEA}"/>
              </a:ext>
            </a:extLst>
          </p:cNvPr>
          <p:cNvSpPr/>
          <p:nvPr/>
        </p:nvSpPr>
        <p:spPr>
          <a:xfrm>
            <a:off x="770011" y="2154014"/>
            <a:ext cx="5066012" cy="74859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Importing data to data frame and creating a NumPy array from column “class” </a:t>
            </a:r>
          </a:p>
        </p:txBody>
      </p:sp>
      <p:sp>
        <p:nvSpPr>
          <p:cNvPr id="6" name="Legende mit Pfeil nach unten 9">
            <a:extLst>
              <a:ext uri="{FF2B5EF4-FFF2-40B4-BE49-F238E27FC236}">
                <a16:creationId xmlns:a16="http://schemas.microsoft.com/office/drawing/2014/main" id="{81F5D709-DD42-A2AF-B6B8-378FA18538E1}"/>
              </a:ext>
            </a:extLst>
          </p:cNvPr>
          <p:cNvSpPr/>
          <p:nvPr/>
        </p:nvSpPr>
        <p:spPr>
          <a:xfrm>
            <a:off x="761046" y="2898082"/>
            <a:ext cx="5074977" cy="742448"/>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Standardize data with </a:t>
            </a:r>
            <a:r>
              <a:rPr lang="en-US" b="1" dirty="0" err="1"/>
              <a:t>StandardScaler</a:t>
            </a:r>
            <a:r>
              <a:rPr lang="en-US" b="1" dirty="0"/>
              <a:t> and transform it</a:t>
            </a:r>
          </a:p>
        </p:txBody>
      </p:sp>
      <p:sp>
        <p:nvSpPr>
          <p:cNvPr id="7" name="Legende mit Pfeil nach unten 11">
            <a:extLst>
              <a:ext uri="{FF2B5EF4-FFF2-40B4-BE49-F238E27FC236}">
                <a16:creationId xmlns:a16="http://schemas.microsoft.com/office/drawing/2014/main" id="{E6DD5F46-DB46-4A3C-CDBA-EDCC8C8625C0}"/>
              </a:ext>
            </a:extLst>
          </p:cNvPr>
          <p:cNvSpPr/>
          <p:nvPr/>
        </p:nvSpPr>
        <p:spPr>
          <a:xfrm>
            <a:off x="765530" y="3588361"/>
            <a:ext cx="5070494"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split dataset into train and test set with </a:t>
            </a:r>
            <a:r>
              <a:rPr lang="en-US" b="1" dirty="0" err="1"/>
              <a:t>train_test_split</a:t>
            </a:r>
            <a:endParaRPr lang="en-US" b="1" dirty="0"/>
          </a:p>
        </p:txBody>
      </p:sp>
      <p:sp>
        <p:nvSpPr>
          <p:cNvPr id="8" name="Legende mit Pfeil nach unten 13">
            <a:extLst>
              <a:ext uri="{FF2B5EF4-FFF2-40B4-BE49-F238E27FC236}">
                <a16:creationId xmlns:a16="http://schemas.microsoft.com/office/drawing/2014/main" id="{CB89E18E-5F4A-CAEE-7A44-AAB8DB4C5585}"/>
              </a:ext>
            </a:extLst>
          </p:cNvPr>
          <p:cNvSpPr/>
          <p:nvPr/>
        </p:nvSpPr>
        <p:spPr>
          <a:xfrm>
            <a:off x="808149" y="4449249"/>
            <a:ext cx="5027874" cy="516040"/>
          </a:xfrm>
          <a:prstGeom prst="downArrowCallout">
            <a:avLst>
              <a:gd name="adj1" fmla="val 20326"/>
              <a:gd name="adj2" fmla="val 39841"/>
              <a:gd name="adj3" fmla="val 41419"/>
              <a:gd name="adj4" fmla="val 46608"/>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Creating a object for the classification model</a:t>
            </a:r>
          </a:p>
        </p:txBody>
      </p:sp>
      <p:sp>
        <p:nvSpPr>
          <p:cNvPr id="9" name="Legende mit Pfeil nach rechts 17">
            <a:extLst>
              <a:ext uri="{FF2B5EF4-FFF2-40B4-BE49-F238E27FC236}">
                <a16:creationId xmlns:a16="http://schemas.microsoft.com/office/drawing/2014/main" id="{1D7B34D5-5092-9AA3-97D7-F7230EF7975C}"/>
              </a:ext>
            </a:extLst>
          </p:cNvPr>
          <p:cNvSpPr/>
          <p:nvPr/>
        </p:nvSpPr>
        <p:spPr>
          <a:xfrm>
            <a:off x="783435" y="5083437"/>
            <a:ext cx="5358681" cy="833715"/>
          </a:xfrm>
          <a:prstGeom prst="rightArrowCallout">
            <a:avLst>
              <a:gd name="adj1" fmla="val 21100"/>
              <a:gd name="adj2" fmla="val 25000"/>
              <a:gd name="adj3" fmla="val 13300"/>
              <a:gd name="adj4" fmla="val 945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Create a </a:t>
            </a:r>
            <a:r>
              <a:rPr lang="en-US" b="1" dirty="0" err="1">
                <a:solidFill>
                  <a:schemeClr val="tx1"/>
                </a:solidFill>
              </a:rPr>
              <a:t>GridSearchCV</a:t>
            </a:r>
            <a:r>
              <a:rPr lang="en-US" b="1" dirty="0">
                <a:solidFill>
                  <a:schemeClr val="tx1"/>
                </a:solidFill>
              </a:rPr>
              <a:t> object to find the best parameter and set parameters for the specific classification model</a:t>
            </a:r>
          </a:p>
        </p:txBody>
      </p:sp>
      <p:sp>
        <p:nvSpPr>
          <p:cNvPr id="10" name="Legende mit Pfeil nach oben 18">
            <a:extLst>
              <a:ext uri="{FF2B5EF4-FFF2-40B4-BE49-F238E27FC236}">
                <a16:creationId xmlns:a16="http://schemas.microsoft.com/office/drawing/2014/main" id="{A1438DE7-E4D6-8977-717B-A018E63DBEC7}"/>
              </a:ext>
            </a:extLst>
          </p:cNvPr>
          <p:cNvSpPr/>
          <p:nvPr/>
        </p:nvSpPr>
        <p:spPr>
          <a:xfrm>
            <a:off x="6330434" y="5184310"/>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a:solidFill>
                  <a:schemeClr val="tx1"/>
                </a:solidFill>
              </a:rPr>
              <a:t>Applying</a:t>
            </a:r>
            <a:r>
              <a:rPr lang="de-DE" b="1" dirty="0">
                <a:solidFill>
                  <a:schemeClr val="tx1"/>
                </a:solidFill>
              </a:rPr>
              <a:t> </a:t>
            </a:r>
            <a:r>
              <a:rPr lang="de-DE" b="1" dirty="0" err="1">
                <a:solidFill>
                  <a:schemeClr val="tx1"/>
                </a:solidFill>
              </a:rPr>
              <a:t>GridSearchCV</a:t>
            </a:r>
            <a:r>
              <a:rPr lang="de-DE" b="1" dirty="0">
                <a:solidFill>
                  <a:schemeClr val="tx1"/>
                </a:solidFill>
              </a:rPr>
              <a:t> on </a:t>
            </a:r>
            <a:r>
              <a:rPr lang="de-DE" b="1" dirty="0" err="1">
                <a:solidFill>
                  <a:schemeClr val="tx1"/>
                </a:solidFill>
              </a:rPr>
              <a:t>the</a:t>
            </a:r>
            <a:r>
              <a:rPr lang="de-DE" b="1" dirty="0">
                <a:solidFill>
                  <a:schemeClr val="tx1"/>
                </a:solidFill>
              </a:rPr>
              <a:t> </a:t>
            </a:r>
            <a:r>
              <a:rPr lang="de-DE" b="1" dirty="0" err="1">
                <a:solidFill>
                  <a:schemeClr val="tx1"/>
                </a:solidFill>
              </a:rPr>
              <a:t>model</a:t>
            </a:r>
            <a:endParaRPr lang="de-DE" b="1" dirty="0">
              <a:solidFill>
                <a:schemeClr val="tx1"/>
              </a:solidFill>
            </a:endParaRPr>
          </a:p>
        </p:txBody>
      </p:sp>
      <p:sp>
        <p:nvSpPr>
          <p:cNvPr id="11" name="Legende mit Pfeil nach oben 19">
            <a:extLst>
              <a:ext uri="{FF2B5EF4-FFF2-40B4-BE49-F238E27FC236}">
                <a16:creationId xmlns:a16="http://schemas.microsoft.com/office/drawing/2014/main" id="{5D287598-917D-B248-417E-21B51B053C25}"/>
              </a:ext>
            </a:extLst>
          </p:cNvPr>
          <p:cNvSpPr/>
          <p:nvPr/>
        </p:nvSpPr>
        <p:spPr>
          <a:xfrm>
            <a:off x="6322193" y="4447018"/>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a:solidFill>
                  <a:schemeClr val="tx1"/>
                </a:solidFill>
              </a:rPr>
              <a:t>Calculating</a:t>
            </a:r>
            <a:r>
              <a:rPr lang="de-DE" b="1" dirty="0">
                <a:solidFill>
                  <a:schemeClr val="tx1"/>
                </a:solidFill>
              </a:rPr>
              <a:t> </a:t>
            </a:r>
            <a:r>
              <a:rPr lang="de-DE" b="1" dirty="0" err="1">
                <a:solidFill>
                  <a:schemeClr val="tx1"/>
                </a:solidFill>
              </a:rPr>
              <a:t>the</a:t>
            </a:r>
            <a:r>
              <a:rPr lang="de-DE" b="1" dirty="0">
                <a:solidFill>
                  <a:schemeClr val="tx1"/>
                </a:solidFill>
              </a:rPr>
              <a:t> </a:t>
            </a:r>
            <a:r>
              <a:rPr lang="de-DE" b="1" dirty="0" err="1">
                <a:solidFill>
                  <a:schemeClr val="tx1"/>
                </a:solidFill>
              </a:rPr>
              <a:t>accuracy</a:t>
            </a:r>
            <a:r>
              <a:rPr lang="de-DE" b="1" dirty="0">
                <a:solidFill>
                  <a:schemeClr val="tx1"/>
                </a:solidFill>
              </a:rPr>
              <a:t> on </a:t>
            </a:r>
            <a:r>
              <a:rPr lang="de-DE" b="1" dirty="0" err="1">
                <a:solidFill>
                  <a:schemeClr val="tx1"/>
                </a:solidFill>
              </a:rPr>
              <a:t>the</a:t>
            </a:r>
            <a:r>
              <a:rPr lang="de-DE" b="1" dirty="0">
                <a:solidFill>
                  <a:schemeClr val="tx1"/>
                </a:solidFill>
              </a:rPr>
              <a:t> </a:t>
            </a:r>
            <a:r>
              <a:rPr lang="de-DE" b="1" dirty="0" err="1">
                <a:solidFill>
                  <a:schemeClr val="tx1"/>
                </a:solidFill>
              </a:rPr>
              <a:t>test</a:t>
            </a:r>
            <a:r>
              <a:rPr lang="de-DE" b="1" dirty="0">
                <a:solidFill>
                  <a:schemeClr val="tx1"/>
                </a:solidFill>
              </a:rPr>
              <a:t> </a:t>
            </a:r>
            <a:r>
              <a:rPr lang="de-DE" b="1" dirty="0" err="1">
                <a:solidFill>
                  <a:schemeClr val="tx1"/>
                </a:solidFill>
              </a:rPr>
              <a:t>set</a:t>
            </a:r>
            <a:r>
              <a:rPr lang="de-DE" b="1" dirty="0">
                <a:solidFill>
                  <a:schemeClr val="tx1"/>
                </a:solidFill>
              </a:rPr>
              <a:t> </a:t>
            </a:r>
            <a:r>
              <a:rPr lang="de-DE" b="1" dirty="0" err="1">
                <a:solidFill>
                  <a:schemeClr val="tx1"/>
                </a:solidFill>
              </a:rPr>
              <a:t>by</a:t>
            </a:r>
            <a:r>
              <a:rPr lang="de-DE" b="1" dirty="0">
                <a:solidFill>
                  <a:schemeClr val="tx1"/>
                </a:solidFill>
              </a:rPr>
              <a:t> </a:t>
            </a:r>
            <a:r>
              <a:rPr lang="de-DE" b="1" dirty="0" err="1">
                <a:solidFill>
                  <a:schemeClr val="tx1"/>
                </a:solidFill>
              </a:rPr>
              <a:t>using</a:t>
            </a:r>
            <a:r>
              <a:rPr lang="de-DE" b="1" dirty="0">
                <a:solidFill>
                  <a:schemeClr val="tx1"/>
                </a:solidFill>
              </a:rPr>
              <a:t> „score“ </a:t>
            </a:r>
            <a:r>
              <a:rPr lang="de-DE" b="1" dirty="0" err="1">
                <a:solidFill>
                  <a:schemeClr val="tx1"/>
                </a:solidFill>
              </a:rPr>
              <a:t>method</a:t>
            </a:r>
            <a:endParaRPr lang="de-DE" b="1" dirty="0">
              <a:solidFill>
                <a:schemeClr val="tx1"/>
              </a:solidFill>
            </a:endParaRPr>
          </a:p>
        </p:txBody>
      </p:sp>
      <p:sp>
        <p:nvSpPr>
          <p:cNvPr id="12" name="Legende mit Pfeil nach oben 20">
            <a:extLst>
              <a:ext uri="{FF2B5EF4-FFF2-40B4-BE49-F238E27FC236}">
                <a16:creationId xmlns:a16="http://schemas.microsoft.com/office/drawing/2014/main" id="{E8014630-7753-5F8A-4EF8-EB9CA5DD9F29}"/>
              </a:ext>
            </a:extLst>
          </p:cNvPr>
          <p:cNvSpPr/>
          <p:nvPr/>
        </p:nvSpPr>
        <p:spPr>
          <a:xfrm>
            <a:off x="6338666" y="3722081"/>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chemeClr val="tx1"/>
                </a:solidFill>
              </a:rPr>
              <a:t>Examine the confusion matrix </a:t>
            </a:r>
          </a:p>
        </p:txBody>
      </p:sp>
      <p:sp>
        <p:nvSpPr>
          <p:cNvPr id="13" name="Legende mit Pfeil nach oben 21">
            <a:extLst>
              <a:ext uri="{FF2B5EF4-FFF2-40B4-BE49-F238E27FC236}">
                <a16:creationId xmlns:a16="http://schemas.microsoft.com/office/drawing/2014/main" id="{F06A8E0F-4EFC-DD4C-3940-4D95AD1C2649}"/>
              </a:ext>
            </a:extLst>
          </p:cNvPr>
          <p:cNvSpPr/>
          <p:nvPr/>
        </p:nvSpPr>
        <p:spPr>
          <a:xfrm>
            <a:off x="6355139" y="2737750"/>
            <a:ext cx="5453795" cy="100180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contrast and compare the models by evaluating the </a:t>
            </a:r>
            <a:r>
              <a:rPr lang="en-US" b="1" dirty="0" err="1">
                <a:solidFill>
                  <a:schemeClr val="tx1"/>
                </a:solidFill>
              </a:rPr>
              <a:t>jaccard_score</a:t>
            </a:r>
            <a:r>
              <a:rPr lang="en-US" b="1" dirty="0">
                <a:solidFill>
                  <a:schemeClr val="tx1"/>
                </a:solidFill>
              </a:rPr>
              <a:t> and F1_score</a:t>
            </a:r>
            <a:endParaRPr lang="de-DE" b="1" dirty="0">
              <a:solidFill>
                <a:schemeClr val="tx1"/>
              </a:solidFill>
            </a:endParaRPr>
          </a:p>
        </p:txBody>
      </p:sp>
      <p:sp>
        <p:nvSpPr>
          <p:cNvPr id="14" name="Flussdiagramm: Prozess 22">
            <a:extLst>
              <a:ext uri="{FF2B5EF4-FFF2-40B4-BE49-F238E27FC236}">
                <a16:creationId xmlns:a16="http://schemas.microsoft.com/office/drawing/2014/main" id="{287B4573-16D8-35C4-D5AC-093592338EE1}"/>
              </a:ext>
            </a:extLst>
          </p:cNvPr>
          <p:cNvSpPr/>
          <p:nvPr/>
        </p:nvSpPr>
        <p:spPr>
          <a:xfrm>
            <a:off x="6355139" y="2154014"/>
            <a:ext cx="5437322" cy="58373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determine the model with the best predictive accuracy</a:t>
            </a:r>
            <a:endParaRPr lang="de-DE" b="1" dirty="0">
              <a:solidFill>
                <a:schemeClr val="tx1"/>
              </a:solidFill>
            </a:endParaRPr>
          </a:p>
        </p:txBody>
      </p:sp>
      <p:sp>
        <p:nvSpPr>
          <p:cNvPr id="18" name="TextBox 17">
            <a:extLst>
              <a:ext uri="{FF2B5EF4-FFF2-40B4-BE49-F238E27FC236}">
                <a16:creationId xmlns:a16="http://schemas.microsoft.com/office/drawing/2014/main" id="{6449EDFD-0DA9-FEDD-434B-E6E882234DD7}"/>
              </a:ext>
            </a:extLst>
          </p:cNvPr>
          <p:cNvSpPr txBox="1"/>
          <p:nvPr/>
        </p:nvSpPr>
        <p:spPr>
          <a:xfrm>
            <a:off x="665839" y="6048549"/>
            <a:ext cx="10619772" cy="615553"/>
          </a:xfrm>
          <a:prstGeom prst="rect">
            <a:avLst/>
          </a:prstGeom>
          <a:noFill/>
        </p:spPr>
        <p:txBody>
          <a:bodyPr wrap="square">
            <a:spAutoFit/>
          </a:bodyPr>
          <a:lstStyle/>
          <a:p>
            <a:r>
              <a:rPr lang="de-DE" b="1" dirty="0"/>
              <a:t>GitHUB URL: </a:t>
            </a:r>
            <a:r>
              <a:rPr lang="de-DE" sz="1600" b="1" dirty="0">
                <a:solidFill>
                  <a:srgbClr val="0948CB"/>
                </a:solidFill>
              </a:rPr>
              <a:t>https://github.com/vangalasandeep/IBMCapstone/blob/master/SpaceX_Machine%20Learning%20Prediction_Part_5.ipynb</a:t>
            </a:r>
            <a:endParaRPr lang="en-US" b="1" dirty="0">
              <a:solidFill>
                <a:srgbClr val="0948CB"/>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178925" cy="4419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2BD338C-70BC-ADE5-EDFF-7CA51C8E9AC0}"/>
              </a:ext>
            </a:extLst>
          </p:cNvPr>
          <p:cNvPicPr>
            <a:picLocks noChangeAspect="1"/>
          </p:cNvPicPr>
          <p:nvPr/>
        </p:nvPicPr>
        <p:blipFill>
          <a:blip r:embed="rId4"/>
          <a:stretch>
            <a:fillRect/>
          </a:stretch>
        </p:blipFill>
        <p:spPr>
          <a:xfrm>
            <a:off x="1370852" y="3276552"/>
            <a:ext cx="5668123" cy="294984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5097519" cy="29718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CCAFS SLC 40 launch site hosted the initial launch attempts.</a:t>
            </a:r>
          </a:p>
          <a:p>
            <a:pPr>
              <a:lnSpc>
                <a:spcPct val="100000"/>
              </a:lnSpc>
              <a:spcBef>
                <a:spcPts val="1400"/>
              </a:spcBef>
            </a:pPr>
            <a:r>
              <a:rPr lang="en-US" sz="2200" dirty="0">
                <a:solidFill>
                  <a:schemeClr val="accent3">
                    <a:lumMod val="25000"/>
                  </a:schemeClr>
                </a:solidFill>
                <a:latin typeface="Abadi" panose="020B0604020104020204" pitchFamily="34" charset="0"/>
              </a:rPr>
              <a:t>The chances of success grew as the initial attempts developed</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the highest success rates for starting positions.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Grafik 1">
            <a:extLst>
              <a:ext uri="{FF2B5EF4-FFF2-40B4-BE49-F238E27FC236}">
                <a16:creationId xmlns:a16="http://schemas.microsoft.com/office/drawing/2014/main" id="{6A5A07C4-D00C-8632-9566-D992D06FB505}"/>
              </a:ext>
            </a:extLst>
          </p:cNvPr>
          <p:cNvPicPr>
            <a:picLocks noChangeAspect="1"/>
          </p:cNvPicPr>
          <p:nvPr/>
        </p:nvPicPr>
        <p:blipFill>
          <a:blip r:embed="rId3"/>
          <a:stretch>
            <a:fillRect/>
          </a:stretch>
        </p:blipFill>
        <p:spPr>
          <a:xfrm>
            <a:off x="6229509" y="1511471"/>
            <a:ext cx="5056102" cy="40903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479332"/>
            <a:ext cx="5189611" cy="26451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a large payload, every launch site displays a high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VAFB SLC 4E launch site appears inadequate for launches with heavy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Grafik 1">
            <a:extLst>
              <a:ext uri="{FF2B5EF4-FFF2-40B4-BE49-F238E27FC236}">
                <a16:creationId xmlns:a16="http://schemas.microsoft.com/office/drawing/2014/main" id="{1A7C1840-3017-7854-99AF-504EBEDAB805}"/>
              </a:ext>
            </a:extLst>
          </p:cNvPr>
          <p:cNvPicPr>
            <a:picLocks noChangeAspect="1"/>
          </p:cNvPicPr>
          <p:nvPr/>
        </p:nvPicPr>
        <p:blipFill>
          <a:blip r:embed="rId3"/>
          <a:stretch>
            <a:fillRect/>
          </a:stretch>
        </p:blipFill>
        <p:spPr>
          <a:xfrm>
            <a:off x="6318422" y="1449345"/>
            <a:ext cx="5189612" cy="44951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783064" cy="317568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ES-L1, SSO, HEO, VLEO, and GEO have success rates of more than 80%.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ISS, PO, GTO, and MEO orbits have success rates between 50% -80%.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Without successful launches, orbit cannot exist.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Grafik 1">
            <a:extLst>
              <a:ext uri="{FF2B5EF4-FFF2-40B4-BE49-F238E27FC236}">
                <a16:creationId xmlns:a16="http://schemas.microsoft.com/office/drawing/2014/main" id="{9A0CAC52-37AB-99D5-59A3-A9E788B04BF9}"/>
              </a:ext>
            </a:extLst>
          </p:cNvPr>
          <p:cNvPicPr>
            <a:picLocks noChangeAspect="1"/>
          </p:cNvPicPr>
          <p:nvPr/>
        </p:nvPicPr>
        <p:blipFill>
          <a:blip r:embed="rId3"/>
          <a:stretch>
            <a:fillRect/>
          </a:stretch>
        </p:blipFill>
        <p:spPr>
          <a:xfrm>
            <a:off x="5870618" y="1458809"/>
            <a:ext cx="6115437" cy="41956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5116439" cy="27975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launches, including the initial ones, were in low orbit up to the GTO, where the likelihood of success rose as the number of launches rise.</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orbital VLEO testing were productive.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Grafik 6">
            <a:extLst>
              <a:ext uri="{FF2B5EF4-FFF2-40B4-BE49-F238E27FC236}">
                <a16:creationId xmlns:a16="http://schemas.microsoft.com/office/drawing/2014/main" id="{CC29BF50-90AF-9C0E-FC44-C948684B5DB4}"/>
              </a:ext>
            </a:extLst>
          </p:cNvPr>
          <p:cNvPicPr>
            <a:picLocks noChangeAspect="1"/>
          </p:cNvPicPr>
          <p:nvPr/>
        </p:nvPicPr>
        <p:blipFill>
          <a:blip r:embed="rId3"/>
          <a:stretch>
            <a:fillRect/>
          </a:stretch>
        </p:blipFill>
        <p:spPr>
          <a:xfrm>
            <a:off x="6194596" y="1680819"/>
            <a:ext cx="5734050" cy="42005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506839" cy="326707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Apparently, payload and orbit have no underlying relationship.</a:t>
            </a:r>
          </a:p>
          <a:p>
            <a:pPr>
              <a:lnSpc>
                <a:spcPct val="100000"/>
              </a:lnSpc>
              <a:spcBef>
                <a:spcPts val="1400"/>
              </a:spcBef>
            </a:pPr>
            <a:r>
              <a:rPr lang="en-US" sz="1800" dirty="0">
                <a:solidFill>
                  <a:schemeClr val="accent3">
                    <a:lumMod val="25000"/>
                  </a:schemeClr>
                </a:solidFill>
                <a:latin typeface="Abadi" panose="020B0604020104020204" pitchFamily="34" charset="0"/>
              </a:rPr>
              <a:t>Low payloads and low orbits indicate a low success rate, but this could also have been the result of the early launch attempts.</a:t>
            </a:r>
          </a:p>
          <a:p>
            <a:pPr>
              <a:lnSpc>
                <a:spcPct val="100000"/>
              </a:lnSpc>
              <a:spcBef>
                <a:spcPts val="1400"/>
              </a:spcBef>
            </a:pPr>
            <a:r>
              <a:rPr lang="en-US" sz="1800" dirty="0">
                <a:solidFill>
                  <a:schemeClr val="accent3">
                    <a:lumMod val="25000"/>
                  </a:schemeClr>
                </a:solidFill>
                <a:latin typeface="Abadi" panose="020B0604020104020204" pitchFamily="34" charset="0"/>
              </a:rPr>
              <a:t>The most launches occurred in the orbits GTO and ISS, and ISS also included the most diverse array of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Grafik 1">
            <a:extLst>
              <a:ext uri="{FF2B5EF4-FFF2-40B4-BE49-F238E27FC236}">
                <a16:creationId xmlns:a16="http://schemas.microsoft.com/office/drawing/2014/main" id="{A183122F-68A8-B736-B7E9-56FCBB07E153}"/>
              </a:ext>
            </a:extLst>
          </p:cNvPr>
          <p:cNvPicPr>
            <a:picLocks noChangeAspect="1"/>
          </p:cNvPicPr>
          <p:nvPr/>
        </p:nvPicPr>
        <p:blipFill>
          <a:blip r:embed="rId3"/>
          <a:stretch>
            <a:fillRect/>
          </a:stretch>
        </p:blipFill>
        <p:spPr>
          <a:xfrm>
            <a:off x="5598434" y="1718901"/>
            <a:ext cx="6232676" cy="41500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973564" cy="29403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no successful launch attempts between 2010 and 2013.</a:t>
            </a:r>
          </a:p>
          <a:p>
            <a:pPr>
              <a:lnSpc>
                <a:spcPct val="100000"/>
              </a:lnSpc>
              <a:spcBef>
                <a:spcPts val="1400"/>
              </a:spcBef>
            </a:pPr>
            <a:r>
              <a:rPr lang="en-US" sz="2200" dirty="0">
                <a:solidFill>
                  <a:schemeClr val="accent3">
                    <a:lumMod val="25000"/>
                  </a:schemeClr>
                </a:solidFill>
                <a:latin typeface="Abadi" panose="020B0604020104020204" pitchFamily="34" charset="0"/>
              </a:rPr>
              <a:t>The likelihood of success increased dramatically in the years that followed.</a:t>
            </a:r>
          </a:p>
          <a:p>
            <a:pPr>
              <a:lnSpc>
                <a:spcPct val="100000"/>
              </a:lnSpc>
              <a:spcBef>
                <a:spcPts val="1400"/>
              </a:spcBef>
            </a:pPr>
            <a:r>
              <a:rPr lang="en-US" sz="2200" dirty="0">
                <a:solidFill>
                  <a:schemeClr val="accent3">
                    <a:lumMod val="25000"/>
                  </a:schemeClr>
                </a:solidFill>
                <a:latin typeface="Abadi" panose="020B0604020104020204" pitchFamily="34" charset="0"/>
              </a:rPr>
              <a:t>The most likely year to succeed (more than 90%) was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Grafik 1">
            <a:extLst>
              <a:ext uri="{FF2B5EF4-FFF2-40B4-BE49-F238E27FC236}">
                <a16:creationId xmlns:a16="http://schemas.microsoft.com/office/drawing/2014/main" id="{C4447503-697C-9DA5-C428-4ED533FC64FE}"/>
              </a:ext>
            </a:extLst>
          </p:cNvPr>
          <p:cNvPicPr>
            <a:picLocks noChangeAspect="1"/>
          </p:cNvPicPr>
          <p:nvPr/>
        </p:nvPicPr>
        <p:blipFill>
          <a:blip r:embed="rId3"/>
          <a:stretch>
            <a:fillRect/>
          </a:stretch>
        </p:blipFill>
        <p:spPr>
          <a:xfrm>
            <a:off x="6027811" y="1549008"/>
            <a:ext cx="6000493" cy="40152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with the keyword "DISTINCT" returns all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Grafik 1">
            <a:extLst>
              <a:ext uri="{FF2B5EF4-FFF2-40B4-BE49-F238E27FC236}">
                <a16:creationId xmlns:a16="http://schemas.microsoft.com/office/drawing/2014/main" id="{54E43C7C-B308-2B96-933A-4063CDB94AD0}"/>
              </a:ext>
            </a:extLst>
          </p:cNvPr>
          <p:cNvPicPr>
            <a:picLocks noChangeAspect="1"/>
          </p:cNvPicPr>
          <p:nvPr/>
        </p:nvPicPr>
        <p:blipFill>
          <a:blip r:embed="rId3"/>
          <a:stretch>
            <a:fillRect/>
          </a:stretch>
        </p:blipFill>
        <p:spPr>
          <a:xfrm>
            <a:off x="1676401" y="2202978"/>
            <a:ext cx="4177614" cy="209335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shows a selection of 5 entries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which start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Grafik 1">
            <a:extLst>
              <a:ext uri="{FF2B5EF4-FFF2-40B4-BE49-F238E27FC236}">
                <a16:creationId xmlns:a16="http://schemas.microsoft.com/office/drawing/2014/main" id="{0F0924D7-E8FB-A3CA-4731-996257A2F674}"/>
              </a:ext>
            </a:extLst>
          </p:cNvPr>
          <p:cNvPicPr>
            <a:picLocks noChangeAspect="1"/>
          </p:cNvPicPr>
          <p:nvPr/>
        </p:nvPicPr>
        <p:blipFill>
          <a:blip r:embed="rId3"/>
          <a:stretch>
            <a:fillRect/>
          </a:stretch>
        </p:blipFill>
        <p:spPr>
          <a:xfrm>
            <a:off x="1608212" y="2294906"/>
            <a:ext cx="7488164" cy="26714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returns the total payload of all boosters launched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Grafik 1">
            <a:extLst>
              <a:ext uri="{FF2B5EF4-FFF2-40B4-BE49-F238E27FC236}">
                <a16:creationId xmlns:a16="http://schemas.microsoft.com/office/drawing/2014/main" id="{77DF18C2-3782-3F24-D410-8BA07C4779E6}"/>
              </a:ext>
            </a:extLst>
          </p:cNvPr>
          <p:cNvPicPr>
            <a:picLocks noChangeAspect="1"/>
          </p:cNvPicPr>
          <p:nvPr/>
        </p:nvPicPr>
        <p:blipFill>
          <a:blip r:embed="rId3"/>
          <a:stretch>
            <a:fillRect/>
          </a:stretch>
        </p:blipFill>
        <p:spPr>
          <a:xfrm>
            <a:off x="1676401" y="2325701"/>
            <a:ext cx="6087989" cy="16755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 gives the average payload of the launches with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Grafik 1">
            <a:extLst>
              <a:ext uri="{FF2B5EF4-FFF2-40B4-BE49-F238E27FC236}">
                <a16:creationId xmlns:a16="http://schemas.microsoft.com/office/drawing/2014/main" id="{967E4ADE-A1DC-45BF-68B9-C157857B50AA}"/>
              </a:ext>
            </a:extLst>
          </p:cNvPr>
          <p:cNvPicPr>
            <a:picLocks noChangeAspect="1"/>
          </p:cNvPicPr>
          <p:nvPr/>
        </p:nvPicPr>
        <p:blipFill>
          <a:blip r:embed="rId3"/>
          <a:stretch>
            <a:fillRect/>
          </a:stretch>
        </p:blipFill>
        <p:spPr>
          <a:xfrm>
            <a:off x="1417711" y="2370439"/>
            <a:ext cx="6640439" cy="18753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000" dirty="0">
                <a:solidFill>
                  <a:schemeClr val="accent3">
                    <a:lumMod val="25000"/>
                  </a:schemeClr>
                </a:solidFill>
              </a:rPr>
              <a:t>Query returned the first successful landing on 01/05/2017</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Grafik 1">
            <a:extLst>
              <a:ext uri="{FF2B5EF4-FFF2-40B4-BE49-F238E27FC236}">
                <a16:creationId xmlns:a16="http://schemas.microsoft.com/office/drawing/2014/main" id="{9AF91C13-D98C-FBEE-2EA8-09D85FD0D731}"/>
              </a:ext>
            </a:extLst>
          </p:cNvPr>
          <p:cNvPicPr>
            <a:picLocks noChangeAspect="1"/>
          </p:cNvPicPr>
          <p:nvPr/>
        </p:nvPicPr>
        <p:blipFill>
          <a:blip r:embed="rId3"/>
          <a:stretch>
            <a:fillRect/>
          </a:stretch>
        </p:blipFill>
        <p:spPr>
          <a:xfrm>
            <a:off x="2189235" y="2243652"/>
            <a:ext cx="4744965" cy="1878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Result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Grafik 1">
            <a:extLst>
              <a:ext uri="{FF2B5EF4-FFF2-40B4-BE49-F238E27FC236}">
                <a16:creationId xmlns:a16="http://schemas.microsoft.com/office/drawing/2014/main" id="{C6E4459F-0961-50EC-9742-AE1601B02158}"/>
              </a:ext>
            </a:extLst>
          </p:cNvPr>
          <p:cNvPicPr>
            <a:picLocks noChangeAspect="1"/>
          </p:cNvPicPr>
          <p:nvPr/>
        </p:nvPicPr>
        <p:blipFill>
          <a:blip r:embed="rId3"/>
          <a:stretch>
            <a:fillRect/>
          </a:stretch>
        </p:blipFill>
        <p:spPr>
          <a:xfrm>
            <a:off x="1379611" y="1825625"/>
            <a:ext cx="7154789" cy="30752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3731"/>
            <a:ext cx="10391975" cy="48956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Data collection via different proceedings (API-Interface, Web Scraping, API Scraping)</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Exploratory data analyzing with SQL and visualization</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Interactive visual analytics with Folium and Dashboard</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Predictive Analysis for different classification model by using machine learning </a:t>
            </a: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Exploratory data analysis for the results of the different classification models</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Wingdings" panose="05000000000000000000" pitchFamily="2" charset="2"/>
              <a:buChar char="v"/>
            </a:pPr>
            <a:r>
              <a:rPr lang="en-US" sz="1600" dirty="0">
                <a:solidFill>
                  <a:schemeClr val="accent3">
                    <a:lumMod val="25000"/>
                  </a:schemeClr>
                </a:solidFill>
                <a:latin typeface="Abadi" panose="020B0604020104020204" pitchFamily="34" charset="0"/>
              </a:rPr>
              <a:t>Results of Predictive analysis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 display the total number of successful and failed mission outcomes. It states that the failed are minimal.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Grafik 1">
            <a:extLst>
              <a:ext uri="{FF2B5EF4-FFF2-40B4-BE49-F238E27FC236}">
                <a16:creationId xmlns:a16="http://schemas.microsoft.com/office/drawing/2014/main" id="{2910C017-620A-8179-185F-744020022C07}"/>
              </a:ext>
            </a:extLst>
          </p:cNvPr>
          <p:cNvPicPr>
            <a:picLocks noChangeAspect="1"/>
          </p:cNvPicPr>
          <p:nvPr/>
        </p:nvPicPr>
        <p:blipFill>
          <a:blip r:embed="rId3"/>
          <a:stretch>
            <a:fillRect/>
          </a:stretch>
        </p:blipFill>
        <p:spPr>
          <a:xfrm>
            <a:off x="1208160" y="2338788"/>
            <a:ext cx="8186999" cy="24356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returns the names of the booster versions that carried the maximum payload,  a total of 12 booster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D123608-C73C-56C7-8AFD-DAF7AEE2B7F8}"/>
              </a:ext>
            </a:extLst>
          </p:cNvPr>
          <p:cNvPicPr>
            <a:picLocks noChangeAspect="1"/>
          </p:cNvPicPr>
          <p:nvPr/>
        </p:nvPicPr>
        <p:blipFill>
          <a:blip r:embed="rId3"/>
          <a:stretch>
            <a:fillRect/>
          </a:stretch>
        </p:blipFill>
        <p:spPr>
          <a:xfrm>
            <a:off x="1455956" y="2245728"/>
            <a:ext cx="5935444" cy="31583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all launches in 2015 that resulted in a failed landing in a drone ship, the combined query gives the names of the booster versions, the launch location, and the landing outcome.</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158D9388-1F1B-2EBC-7CE2-59CA3106B1F3}"/>
              </a:ext>
            </a:extLst>
          </p:cNvPr>
          <p:cNvPicPr>
            <a:picLocks noChangeAspect="1"/>
          </p:cNvPicPr>
          <p:nvPr/>
        </p:nvPicPr>
        <p:blipFill>
          <a:blip r:embed="rId3"/>
          <a:stretch>
            <a:fillRect/>
          </a:stretch>
        </p:blipFill>
        <p:spPr>
          <a:xfrm>
            <a:off x="1532011" y="2576217"/>
            <a:ext cx="8688314" cy="196083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4467"/>
            <a:ext cx="9745589" cy="39752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8 successful mission and 7 failed mission for the specified duration.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B287EFD-203D-C69F-9ED7-2B97BABF2353}"/>
              </a:ext>
            </a:extLst>
          </p:cNvPr>
          <p:cNvPicPr>
            <a:picLocks noChangeAspect="1"/>
          </p:cNvPicPr>
          <p:nvPr/>
        </p:nvPicPr>
        <p:blipFill>
          <a:blip r:embed="rId3"/>
          <a:stretch>
            <a:fillRect/>
          </a:stretch>
        </p:blipFill>
        <p:spPr>
          <a:xfrm>
            <a:off x="1066175" y="2495886"/>
            <a:ext cx="7344400" cy="270336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a 3 launch sites across North America located in 3 different states. </a:t>
            </a:r>
          </a:p>
          <a:p>
            <a:pPr lvl="1">
              <a:lnSpc>
                <a:spcPct val="100000"/>
              </a:lnSpc>
              <a:spcBef>
                <a:spcPts val="1400"/>
              </a:spcBef>
            </a:pPr>
            <a:r>
              <a:rPr lang="en-US" sz="1800" dirty="0">
                <a:solidFill>
                  <a:schemeClr val="accent3">
                    <a:lumMod val="25000"/>
                  </a:schemeClr>
                </a:solidFill>
                <a:latin typeface="Abadi"/>
              </a:rPr>
              <a:t>California, Texas and Florida. Among the 3 launch sites, Florida Launch site has more launches compared to California &amp; Texas.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sites Map with Folium</a:t>
            </a:r>
          </a:p>
        </p:txBody>
      </p:sp>
      <p:pic>
        <p:nvPicPr>
          <p:cNvPr id="6" name="Picture 5">
            <a:extLst>
              <a:ext uri="{FF2B5EF4-FFF2-40B4-BE49-F238E27FC236}">
                <a16:creationId xmlns:a16="http://schemas.microsoft.com/office/drawing/2014/main" id="{352A55FE-A91F-46F6-69E6-9FF123A4904A}"/>
              </a:ext>
            </a:extLst>
          </p:cNvPr>
          <p:cNvPicPr>
            <a:picLocks noChangeAspect="1"/>
          </p:cNvPicPr>
          <p:nvPr/>
        </p:nvPicPr>
        <p:blipFill rotWithShape="1">
          <a:blip r:embed="rId3"/>
          <a:srcRect l="-1377" t="44071"/>
          <a:stretch/>
        </p:blipFill>
        <p:spPr>
          <a:xfrm>
            <a:off x="1200152" y="2524125"/>
            <a:ext cx="7715248" cy="25451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dirty="0">
                <a:solidFill>
                  <a:schemeClr val="accent3">
                    <a:lumMod val="25000"/>
                  </a:schemeClr>
                </a:solidFill>
              </a:rPr>
              <a:t>California Launch site  has 4 successful launches and 6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with Folium </a:t>
            </a:r>
          </a:p>
        </p:txBody>
      </p:sp>
      <p:pic>
        <p:nvPicPr>
          <p:cNvPr id="4" name="Picture 3">
            <a:extLst>
              <a:ext uri="{FF2B5EF4-FFF2-40B4-BE49-F238E27FC236}">
                <a16:creationId xmlns:a16="http://schemas.microsoft.com/office/drawing/2014/main" id="{AEABD75F-43E1-33D4-519B-B73324DFC960}"/>
              </a:ext>
            </a:extLst>
          </p:cNvPr>
          <p:cNvPicPr>
            <a:picLocks noChangeAspect="1"/>
          </p:cNvPicPr>
          <p:nvPr/>
        </p:nvPicPr>
        <p:blipFill>
          <a:blip r:embed="rId3"/>
          <a:stretch>
            <a:fillRect/>
          </a:stretch>
        </p:blipFill>
        <p:spPr>
          <a:xfrm>
            <a:off x="1080565" y="2514415"/>
            <a:ext cx="7206186" cy="254551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23004"/>
            <a:ext cx="8597827" cy="4382510"/>
          </a:xfrm>
          <a:prstGeom prst="rect">
            <a:avLst/>
          </a:prstGeom>
        </p:spPr>
        <p:txBody>
          <a:bodyPr lIns="91440" tIns="45720" rIns="91440" bIns="45720" anchor="t">
            <a:normAutofit/>
          </a:bodyPr>
          <a:lstStyle/>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Proximity for one of Florida Launch site is 0.9 km from coastline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its proximities with Folium</a:t>
            </a:r>
          </a:p>
        </p:txBody>
      </p:sp>
      <p:pic>
        <p:nvPicPr>
          <p:cNvPr id="7" name="Picture 6">
            <a:extLst>
              <a:ext uri="{FF2B5EF4-FFF2-40B4-BE49-F238E27FC236}">
                <a16:creationId xmlns:a16="http://schemas.microsoft.com/office/drawing/2014/main" id="{2E8AB5F2-3648-5DC0-D8A9-8C974AFD1B7B}"/>
              </a:ext>
            </a:extLst>
          </p:cNvPr>
          <p:cNvPicPr>
            <a:picLocks noChangeAspect="1"/>
          </p:cNvPicPr>
          <p:nvPr/>
        </p:nvPicPr>
        <p:blipFill>
          <a:blip r:embed="rId4"/>
          <a:stretch>
            <a:fillRect/>
          </a:stretch>
        </p:blipFill>
        <p:spPr>
          <a:xfrm>
            <a:off x="861481" y="1800035"/>
            <a:ext cx="7611537" cy="27245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6071"/>
            <a:ext cx="10165082" cy="46195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pie-chart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graphic shows that most successful launch attempts took place at the launch site "KSC LC-39A". In total, more than 2/3 of the total successful missions ran at the two launch sites "KSC LC-39A" and "CCAFS 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Start success overview for all start sites</a:t>
            </a:r>
          </a:p>
        </p:txBody>
      </p:sp>
      <p:pic>
        <p:nvPicPr>
          <p:cNvPr id="4" name="Grafik 1">
            <a:extLst>
              <a:ext uri="{FF2B5EF4-FFF2-40B4-BE49-F238E27FC236}">
                <a16:creationId xmlns:a16="http://schemas.microsoft.com/office/drawing/2014/main" id="{DB46DB23-C9F3-BD63-BCB0-1F9E4434D412}"/>
              </a:ext>
            </a:extLst>
          </p:cNvPr>
          <p:cNvPicPr>
            <a:picLocks noChangeAspect="1"/>
          </p:cNvPicPr>
          <p:nvPr/>
        </p:nvPicPr>
        <p:blipFill>
          <a:blip r:embed="rId3"/>
          <a:stretch>
            <a:fillRect/>
          </a:stretch>
        </p:blipFill>
        <p:spPr>
          <a:xfrm>
            <a:off x="2254147" y="1850237"/>
            <a:ext cx="5315577" cy="29544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1248"/>
            <a:ext cx="10270237" cy="4715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600" dirty="0">
                <a:solidFill>
                  <a:schemeClr val="accent5">
                    <a:lumMod val="50000"/>
                  </a:schemeClr>
                </a:solidFill>
                <a:latin typeface="Abadi" panose="020B0604020104020204" pitchFamily="34" charset="0"/>
              </a:rPr>
              <a:t>When compared to other suppliers, Space X offers their Falcon 9 rocket launches at a low cost of $62 million. Other vendors charge launch fees of more than $165 million. The first stage's reuse is what accounts for the significant cost difference. The ability to forecast whether or not a rocket's first stage can land again and be reused is therefore of significant importance to companies other than Space X. Therefore, the stated objective of this project is to build a machine learning pipeline with various classifiers in order to be able to forecast whether the first stage will successfully land.</a:t>
            </a:r>
          </a:p>
          <a:p>
            <a:pPr marL="457200" lvl="1"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600" dirty="0">
                <a:solidFill>
                  <a:schemeClr val="accent5">
                    <a:lumMod val="50000"/>
                  </a:schemeClr>
                </a:solidFill>
                <a:latin typeface="Abadi" panose="020B0604020104020204" pitchFamily="34" charset="0"/>
              </a:rPr>
              <a:t>Are there specific elements that affect the likelihood of a successful first stage landing? Is there a relationship between the several elements that make up a successful land maneuver?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76.9% of the missions carried out at the "KSC LC-39A" launch site were successful, while 23.1% were unsuccessful.</a:t>
            </a:r>
            <a:endParaRPr lang="en-US" sz="2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Total Success launches for Site KSC LC-39A</a:t>
            </a:r>
          </a:p>
        </p:txBody>
      </p:sp>
      <p:pic>
        <p:nvPicPr>
          <p:cNvPr id="4" name="Grafik 1">
            <a:extLst>
              <a:ext uri="{FF2B5EF4-FFF2-40B4-BE49-F238E27FC236}">
                <a16:creationId xmlns:a16="http://schemas.microsoft.com/office/drawing/2014/main" id="{E1954362-8621-93AC-8E24-8EBB1FC789C3}"/>
              </a:ext>
            </a:extLst>
          </p:cNvPr>
          <p:cNvPicPr>
            <a:picLocks noChangeAspect="1"/>
          </p:cNvPicPr>
          <p:nvPr/>
        </p:nvPicPr>
        <p:blipFill>
          <a:blip r:embed="rId3"/>
          <a:stretch>
            <a:fillRect/>
          </a:stretch>
        </p:blipFill>
        <p:spPr>
          <a:xfrm>
            <a:off x="2602501" y="1465215"/>
            <a:ext cx="6236699" cy="34833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67289" y="1296537"/>
            <a:ext cx="4523537" cy="24764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dirty="0">
                <a:solidFill>
                  <a:srgbClr val="0B49CB"/>
                </a:solidFill>
                <a:latin typeface="Abadi"/>
              </a:rPr>
              <a:t>Launch success at different payload masses</a:t>
            </a:r>
          </a:p>
          <a:p>
            <a:pPr>
              <a:spcAft>
                <a:spcPts val="600"/>
              </a:spcAft>
            </a:pPr>
            <a:endParaRPr lang="en-US" sz="4800" dirty="0">
              <a:solidFill>
                <a:schemeClr val="bg1"/>
              </a:solidFill>
              <a:latin typeface="+mj-lt"/>
              <a:ea typeface="+mj-ea"/>
              <a:cs typeface="+mj-cs"/>
            </a:endParaRPr>
          </a:p>
        </p:txBody>
      </p:sp>
      <p:grpSp>
        <p:nvGrpSpPr>
          <p:cNvPr id="29" name="Group 20">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2"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rafik 1">
            <a:extLst>
              <a:ext uri="{FF2B5EF4-FFF2-40B4-BE49-F238E27FC236}">
                <a16:creationId xmlns:a16="http://schemas.microsoft.com/office/drawing/2014/main" id="{EB2CE6D6-845B-74E1-539D-C5EAD7F8866C}"/>
              </a:ext>
            </a:extLst>
          </p:cNvPr>
          <p:cNvPicPr>
            <a:picLocks noChangeAspect="1"/>
          </p:cNvPicPr>
          <p:nvPr/>
        </p:nvPicPr>
        <p:blipFill>
          <a:blip r:embed="rId2"/>
          <a:stretch>
            <a:fillRect/>
          </a:stretch>
        </p:blipFill>
        <p:spPr>
          <a:xfrm>
            <a:off x="6575222" y="922205"/>
            <a:ext cx="4849488" cy="231563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7290" y="3428999"/>
            <a:ext cx="4075054" cy="2741213"/>
          </a:xfrm>
          <a:prstGeom prst="rect">
            <a:avLst/>
          </a:prstGeom>
        </p:spPr>
        <p:txBody>
          <a:bodyPr vert="horz" lIns="91440" tIns="45720" rIns="91440" bIns="45720" rtlCol="0" anchor="t">
            <a:normAutofit/>
          </a:bodyPr>
          <a:lstStyle/>
          <a:p>
            <a:pPr>
              <a:spcBef>
                <a:spcPts val="1400"/>
              </a:spcBef>
            </a:pPr>
            <a:endParaRPr lang="en-US" sz="1100" dirty="0">
              <a:solidFill>
                <a:schemeClr val="bg1"/>
              </a:solidFill>
            </a:endParaRPr>
          </a:p>
          <a:p>
            <a:pPr>
              <a:spcBef>
                <a:spcPts val="1400"/>
              </a:spcBef>
            </a:pPr>
            <a:endParaRPr lang="en-US" sz="1100" dirty="0">
              <a:solidFill>
                <a:schemeClr val="bg1"/>
              </a:solidFill>
            </a:endParaRPr>
          </a:p>
          <a:p>
            <a:pPr>
              <a:spcBef>
                <a:spcPts val="1400"/>
              </a:spcBef>
            </a:pPr>
            <a:endParaRPr lang="en-US" sz="1100" dirty="0">
              <a:solidFill>
                <a:schemeClr val="bg1"/>
              </a:solidFill>
            </a:endParaRPr>
          </a:p>
          <a:p>
            <a:pPr>
              <a:spcBef>
                <a:spcPts val="1400"/>
              </a:spcBef>
            </a:pPr>
            <a:endParaRPr lang="en-US" sz="1100" dirty="0">
              <a:solidFill>
                <a:schemeClr val="bg1"/>
              </a:solidFill>
            </a:endParaRPr>
          </a:p>
          <a:p>
            <a:pPr>
              <a:spcBef>
                <a:spcPts val="1400"/>
              </a:spcBef>
            </a:pPr>
            <a:r>
              <a:rPr lang="en-US" sz="1100" dirty="0">
                <a:solidFill>
                  <a:schemeClr val="bg1"/>
                </a:solidFill>
              </a:rPr>
              <a:t>Show screenshots of Payload vs. Launch Outcome scatter plot for all sites, with different payload selected in the range slider</a:t>
            </a:r>
          </a:p>
          <a:p>
            <a:pPr>
              <a:spcBef>
                <a:spcPts val="1400"/>
              </a:spcBef>
            </a:pPr>
            <a:endParaRPr lang="en-US" sz="1100" dirty="0">
              <a:solidFill>
                <a:schemeClr val="bg1"/>
              </a:solidFill>
            </a:endParaRPr>
          </a:p>
          <a:p>
            <a:pPr>
              <a:spcBef>
                <a:spcPts val="1400"/>
              </a:spcBef>
            </a:pPr>
            <a:r>
              <a:rPr lang="en-US" sz="1100" dirty="0">
                <a:solidFill>
                  <a:schemeClr val="bg1"/>
                </a:solidFill>
              </a:rPr>
              <a:t>Explain the important elements and findings on the screenshot, such as which payload range or booster version have the largest success rate, etc.</a:t>
            </a:r>
          </a:p>
          <a:p>
            <a:pPr>
              <a:spcBef>
                <a:spcPts val="1400"/>
              </a:spcBef>
            </a:pPr>
            <a:endParaRPr lang="en-US" sz="1100" dirty="0">
              <a:solidFill>
                <a:schemeClr val="bg1"/>
              </a:solidFill>
            </a:endParaRPr>
          </a:p>
        </p:txBody>
      </p:sp>
      <p:pic>
        <p:nvPicPr>
          <p:cNvPr id="4" name="Grafik 3">
            <a:extLst>
              <a:ext uri="{FF2B5EF4-FFF2-40B4-BE49-F238E27FC236}">
                <a16:creationId xmlns:a16="http://schemas.microsoft.com/office/drawing/2014/main" id="{C9B88D97-F473-2EC7-4C88-C1E8D17F7706}"/>
              </a:ext>
            </a:extLst>
          </p:cNvPr>
          <p:cNvPicPr>
            <a:picLocks noChangeAspect="1"/>
          </p:cNvPicPr>
          <p:nvPr/>
        </p:nvPicPr>
        <p:blipFill>
          <a:blip r:embed="rId3"/>
          <a:stretch>
            <a:fillRect/>
          </a:stretch>
        </p:blipFill>
        <p:spPr>
          <a:xfrm>
            <a:off x="6384283" y="3772969"/>
            <a:ext cx="4762253" cy="226207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41</a:t>
            </a:fld>
            <a:endParaRPr lang="en-US" sz="1200">
              <a:solidFill>
                <a:schemeClr val="bg1"/>
              </a:solidFill>
              <a:latin typeface="+mn-lt"/>
            </a:endParaRPr>
          </a:p>
        </p:txBody>
      </p:sp>
      <p:sp>
        <p:nvSpPr>
          <p:cNvPr id="8" name="TextBox 7">
            <a:extLst>
              <a:ext uri="{FF2B5EF4-FFF2-40B4-BE49-F238E27FC236}">
                <a16:creationId xmlns:a16="http://schemas.microsoft.com/office/drawing/2014/main" id="{2F3E5CD2-C042-DB92-CD5E-402294CEF5E3}"/>
              </a:ext>
            </a:extLst>
          </p:cNvPr>
          <p:cNvSpPr txBox="1"/>
          <p:nvPr/>
        </p:nvSpPr>
        <p:spPr>
          <a:xfrm>
            <a:off x="6739722" y="5976604"/>
            <a:ext cx="3227238" cy="369332"/>
          </a:xfrm>
          <a:prstGeom prst="rect">
            <a:avLst/>
          </a:prstGeom>
          <a:noFill/>
        </p:spPr>
        <p:txBody>
          <a:bodyPr wrap="square">
            <a:spAutoFit/>
          </a:bodyPr>
          <a:lstStyle/>
          <a:p>
            <a:r>
              <a:rPr lang="de-DE" dirty="0"/>
              <a:t>Lower range of payload mass</a:t>
            </a:r>
          </a:p>
        </p:txBody>
      </p:sp>
      <p:sp>
        <p:nvSpPr>
          <p:cNvPr id="10" name="TextBox 9">
            <a:extLst>
              <a:ext uri="{FF2B5EF4-FFF2-40B4-BE49-F238E27FC236}">
                <a16:creationId xmlns:a16="http://schemas.microsoft.com/office/drawing/2014/main" id="{45C343D7-82EE-BF14-6F94-BCA208B931DD}"/>
              </a:ext>
            </a:extLst>
          </p:cNvPr>
          <p:cNvSpPr txBox="1"/>
          <p:nvPr/>
        </p:nvSpPr>
        <p:spPr>
          <a:xfrm>
            <a:off x="6812280" y="3252298"/>
            <a:ext cx="3337560" cy="367868"/>
          </a:xfrm>
          <a:prstGeom prst="rect">
            <a:avLst/>
          </a:prstGeom>
          <a:noFill/>
        </p:spPr>
        <p:txBody>
          <a:bodyPr wrap="square">
            <a:spAutoFit/>
          </a:bodyPr>
          <a:lstStyle/>
          <a:p>
            <a:r>
              <a:rPr lang="de-DE" dirty="0"/>
              <a:t>Higher range of payload mass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7351"/>
            <a:ext cx="8840715" cy="423635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Tress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157D1B3D-2D90-3023-26BF-D86F6B695404}"/>
              </a:ext>
            </a:extLst>
          </p:cNvPr>
          <p:cNvPicPr>
            <a:picLocks noChangeAspect="1"/>
          </p:cNvPicPr>
          <p:nvPr/>
        </p:nvPicPr>
        <p:blipFill>
          <a:blip r:embed="rId3"/>
          <a:stretch>
            <a:fillRect/>
          </a:stretch>
        </p:blipFill>
        <p:spPr>
          <a:xfrm>
            <a:off x="1370852" y="2250809"/>
            <a:ext cx="5668123" cy="29498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2575"/>
            <a:ext cx="9477960" cy="43164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r>
              <a:rPr lang="en-US" sz="2200" dirty="0">
                <a:solidFill>
                  <a:schemeClr val="accent3">
                    <a:lumMod val="25000"/>
                  </a:schemeClr>
                </a:solidFill>
                <a:latin typeface="Abadi" panose="020B0604020104020204" pitchFamily="34" charset="0"/>
              </a:rPr>
              <a:t>12 True positives</a:t>
            </a:r>
          </a:p>
          <a:p>
            <a:pPr>
              <a:lnSpc>
                <a:spcPct val="100000"/>
              </a:lnSpc>
              <a:spcBef>
                <a:spcPts val="1400"/>
              </a:spcBef>
            </a:pPr>
            <a:r>
              <a:rPr lang="en-US" sz="2200" dirty="0">
                <a:solidFill>
                  <a:schemeClr val="accent3">
                    <a:lumMod val="25000"/>
                  </a:schemeClr>
                </a:solidFill>
                <a:latin typeface="Abadi" panose="020B0604020104020204" pitchFamily="34" charset="0"/>
              </a:rPr>
              <a:t>Zero True Negatives</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&amp; false negatives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are 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BD91110-6AD9-3790-BBE7-80425FF71F70}"/>
              </a:ext>
            </a:extLst>
          </p:cNvPr>
          <p:cNvPicPr>
            <a:picLocks noChangeAspect="1"/>
          </p:cNvPicPr>
          <p:nvPr/>
        </p:nvPicPr>
        <p:blipFill>
          <a:blip r:embed="rId3"/>
          <a:stretch>
            <a:fillRect/>
          </a:stretch>
        </p:blipFill>
        <p:spPr>
          <a:xfrm>
            <a:off x="4995566" y="2005519"/>
            <a:ext cx="4239217" cy="36104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39039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observed that Decision tree has the highest classification accuracy with accuracy score of 88.8%.</a:t>
            </a:r>
          </a:p>
          <a:p>
            <a:pPr>
              <a:lnSpc>
                <a:spcPct val="100000"/>
              </a:lnSpc>
              <a:spcBef>
                <a:spcPts val="1400"/>
              </a:spcBef>
            </a:pPr>
            <a:r>
              <a:rPr lang="en-US" sz="2200" dirty="0">
                <a:solidFill>
                  <a:schemeClr val="accent3">
                    <a:lumMod val="25000"/>
                  </a:schemeClr>
                </a:solidFill>
                <a:latin typeface="Abadi" panose="020B0604020104020204" pitchFamily="34" charset="0"/>
              </a:rPr>
              <a:t>There are total of 99 launches in the data set provided</a:t>
            </a:r>
          </a:p>
          <a:p>
            <a:pPr>
              <a:lnSpc>
                <a:spcPct val="100000"/>
              </a:lnSpc>
              <a:spcBef>
                <a:spcPts val="1400"/>
              </a:spcBef>
            </a:pPr>
            <a:r>
              <a:rPr lang="en-US" sz="2200" dirty="0">
                <a:solidFill>
                  <a:schemeClr val="accent3">
                    <a:lumMod val="25000"/>
                  </a:schemeClr>
                </a:solidFill>
                <a:latin typeface="Abadi" panose="020B0604020104020204" pitchFamily="34" charset="0"/>
              </a:rPr>
              <a:t>Florida launch site has more launches and successful launches compared to the other two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of 45,596 Kg’s carried by boosters launched by NASA.</a:t>
            </a:r>
          </a:p>
          <a:p>
            <a:pPr>
              <a:lnSpc>
                <a:spcPct val="100000"/>
              </a:lnSpc>
              <a:spcBef>
                <a:spcPts val="1400"/>
              </a:spcBef>
            </a:pPr>
            <a:r>
              <a:rPr lang="en-US" sz="2200" dirty="0">
                <a:solidFill>
                  <a:schemeClr val="accent3">
                    <a:lumMod val="25000"/>
                  </a:schemeClr>
                </a:solidFill>
                <a:latin typeface="Abadi" panose="020B0604020104020204" pitchFamily="34" charset="0"/>
              </a:rPr>
              <a:t>2010 to 2013 saw lower success rates (perhaps because they were also used to adjust and gain experience), but from 2013 to 2020, success rates steadily increased.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Capstone Project: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https://github.com/vangalasandeep/IBMCapstone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were collected by using SpaceX-API  und web scraping from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Data were cleaned from irrelevant information and creating one-hot-encoding data fields for machine learning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200" dirty="0">
                <a:solidFill>
                  <a:schemeClr val="bg2">
                    <a:lumMod val="50000"/>
                  </a:schemeClr>
                </a:solidFill>
                <a:latin typeface="Abadi"/>
              </a:rPr>
              <a:t>Data were visualized by different kinds of plots for searching the pattern.</a:t>
            </a:r>
            <a:endParaRPr lang="en-US" sz="72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Requesting the SpaceX-API</a:t>
            </a:r>
          </a:p>
          <a:p>
            <a:pPr lvl="2">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Decoding the response content, coming in </a:t>
            </a:r>
            <a:r>
              <a:rPr lang="en-US" sz="1400" dirty="0" err="1">
                <a:solidFill>
                  <a:schemeClr val="accent3">
                    <a:lumMod val="25000"/>
                  </a:schemeClr>
                </a:solidFill>
                <a:latin typeface="Abadi" panose="020B0604020104020204" pitchFamily="34" charset="0"/>
              </a:rPr>
              <a:t>json</a:t>
            </a:r>
            <a:r>
              <a:rPr lang="en-US" sz="1400" dirty="0">
                <a:solidFill>
                  <a:schemeClr val="accent3">
                    <a:lumMod val="25000"/>
                  </a:schemeClr>
                </a:solidFill>
                <a:latin typeface="Abadi" panose="020B0604020104020204" pitchFamily="34" charset="0"/>
              </a:rPr>
              <a:t>-format, and turn into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Cleaning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from uninteresting columns and multiple rows</a:t>
            </a:r>
          </a:p>
          <a:p>
            <a:pPr lvl="2">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Filter according to desired parameters </a:t>
            </a:r>
          </a:p>
          <a:p>
            <a:pPr lvl="2">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Checking the dataset for missing data and filling missing data up where required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Transforming the received html-table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2710" y="1422538"/>
            <a:ext cx="5486400" cy="500467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800225"/>
            <a:ext cx="4690990"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marL="457200" marR="0" lvl="0" indent="-4572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Getting response from SpaceX-API</a:t>
            </a:r>
          </a:p>
          <a:p>
            <a:pPr marL="457200" marR="0" lvl="0" indent="-4572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Converting response to </a:t>
            </a:r>
            <a:r>
              <a:rPr kumimoji="0" lang="en-US" sz="1500" b="0" i="0" u="none" strike="noStrike" kern="1200" cap="none" spc="0" normalizeH="0" baseline="0" noProof="0" dirty="0" err="1">
                <a:ln>
                  <a:noFill/>
                </a:ln>
                <a:solidFill>
                  <a:srgbClr val="A5A5A5">
                    <a:lumMod val="25000"/>
                  </a:srgbClr>
                </a:solidFill>
                <a:effectLst/>
                <a:uLnTx/>
                <a:uFillTx/>
                <a:latin typeface="Abadi"/>
                <a:ea typeface="+mn-ea"/>
                <a:cs typeface="+mn-cs"/>
              </a:rPr>
              <a:t>json</a:t>
            </a: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-file and transferring into a </a:t>
            </a:r>
            <a:r>
              <a:rPr lang="en-US" sz="1500" dirty="0">
                <a:solidFill>
                  <a:srgbClr val="A5A5A5">
                    <a:lumMod val="25000"/>
                  </a:srgbClr>
                </a:solidFill>
                <a:latin typeface="Abadi"/>
              </a:rPr>
              <a:t>D</a:t>
            </a:r>
            <a:r>
              <a:rPr kumimoji="0" lang="en-US" sz="1500" b="0" i="0" u="none" strike="noStrike" kern="1200" cap="none" spc="0" normalizeH="0" baseline="0" noProof="0" dirty="0" err="1">
                <a:ln>
                  <a:noFill/>
                </a:ln>
                <a:solidFill>
                  <a:srgbClr val="A5A5A5">
                    <a:lumMod val="25000"/>
                  </a:srgbClr>
                </a:solidFill>
                <a:effectLst/>
                <a:uLnTx/>
                <a:uFillTx/>
                <a:latin typeface="Abadi"/>
                <a:ea typeface="+mn-ea"/>
                <a:cs typeface="+mn-cs"/>
              </a:rPr>
              <a:t>ata</a:t>
            </a:r>
            <a:r>
              <a:rPr lang="en-US" sz="1500" dirty="0">
                <a:solidFill>
                  <a:srgbClr val="A5A5A5">
                    <a:lumMod val="25000"/>
                  </a:srgbClr>
                </a:solidFill>
                <a:latin typeface="Abadi"/>
              </a:rPr>
              <a:t>-</a:t>
            </a: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Frame</a:t>
            </a:r>
          </a:p>
          <a:p>
            <a:pPr marL="457200" marR="0" lvl="0" indent="-4572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Clean up the data using prepared functions</a:t>
            </a:r>
          </a:p>
          <a:p>
            <a:pPr marL="457200" marR="0" lvl="0" indent="-4572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Creating a final dataset with the columns of interest</a:t>
            </a:r>
          </a:p>
          <a:p>
            <a:pPr marL="457200" marR="0" lvl="0" indent="-45720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500" b="0" i="0" u="none" strike="noStrike" kern="1200" cap="none" spc="0" normalizeH="0" baseline="0" noProof="0" dirty="0">
                <a:ln>
                  <a:noFill/>
                </a:ln>
                <a:solidFill>
                  <a:srgbClr val="A5A5A5">
                    <a:lumMod val="25000"/>
                  </a:srgbClr>
                </a:solidFill>
                <a:effectLst/>
                <a:uLnTx/>
                <a:uFillTx/>
                <a:latin typeface="Abadi"/>
                <a:ea typeface="+mn-ea"/>
                <a:cs typeface="+mn-cs"/>
              </a:rPr>
              <a:t>Filtering dataset for selected Booster Version</a:t>
            </a:r>
            <a:endParaRPr lang="en-US" sz="2200" dirty="0">
              <a:solidFill>
                <a:schemeClr val="accent3">
                  <a:lumMod val="25000"/>
                </a:schemeClr>
              </a:solidFill>
              <a:latin typeface="Abadi"/>
            </a:endParaRPr>
          </a:p>
          <a:p>
            <a:pPr>
              <a:lnSpc>
                <a:spcPct val="100000"/>
              </a:lnSpc>
              <a:spcBef>
                <a:spcPts val="1400"/>
              </a:spcBef>
            </a:pPr>
            <a:endParaRPr lang="en-US" sz="16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a:lnSpc>
                <a:spcPct val="100000"/>
              </a:lnSpc>
              <a:spcBef>
                <a:spcPts val="1400"/>
              </a:spcBef>
            </a:pPr>
            <a:r>
              <a:rPr lang="en-US" sz="16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GitHub URL: </a:t>
            </a:r>
            <a:r>
              <a:rPr lang="en-US" sz="1600" dirty="0">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https://github.com/vangalasandeep/IBMCapstone/blob/master/Data%20Collection%20API%20Lab.ipynb</a:t>
            </a:r>
            <a:endParaRPr lang="en-US" sz="1600" dirty="0">
              <a:solidFill>
                <a:schemeClr val="accent2">
                  <a:lumMod val="7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929D72D-1526-90BB-04D9-85C5065E9F8C}"/>
              </a:ext>
            </a:extLst>
          </p:cNvPr>
          <p:cNvPicPr>
            <a:picLocks noChangeAspect="1"/>
          </p:cNvPicPr>
          <p:nvPr/>
        </p:nvPicPr>
        <p:blipFill rotWithShape="1">
          <a:blip r:embed="rId4"/>
          <a:srcRect l="12855"/>
          <a:stretch/>
        </p:blipFill>
        <p:spPr>
          <a:xfrm>
            <a:off x="6258311" y="1445684"/>
            <a:ext cx="4758989" cy="833976"/>
          </a:xfrm>
          <a:prstGeom prst="rect">
            <a:avLst/>
          </a:prstGeom>
        </p:spPr>
      </p:pic>
      <p:pic>
        <p:nvPicPr>
          <p:cNvPr id="9" name="Picture 8">
            <a:extLst>
              <a:ext uri="{FF2B5EF4-FFF2-40B4-BE49-F238E27FC236}">
                <a16:creationId xmlns:a16="http://schemas.microsoft.com/office/drawing/2014/main" id="{9C106737-EACD-F37B-AF9E-7EC9A2DB2D58}"/>
              </a:ext>
            </a:extLst>
          </p:cNvPr>
          <p:cNvPicPr>
            <a:picLocks noChangeAspect="1"/>
          </p:cNvPicPr>
          <p:nvPr/>
        </p:nvPicPr>
        <p:blipFill rotWithShape="1">
          <a:blip r:embed="rId5"/>
          <a:srcRect l="9212" r="1570" b="16524"/>
          <a:stretch/>
        </p:blipFill>
        <p:spPr>
          <a:xfrm>
            <a:off x="6258311" y="2464045"/>
            <a:ext cx="4235882" cy="940518"/>
          </a:xfrm>
          <a:prstGeom prst="rect">
            <a:avLst/>
          </a:prstGeom>
        </p:spPr>
      </p:pic>
      <p:pic>
        <p:nvPicPr>
          <p:cNvPr id="13" name="Picture 12">
            <a:extLst>
              <a:ext uri="{FF2B5EF4-FFF2-40B4-BE49-F238E27FC236}">
                <a16:creationId xmlns:a16="http://schemas.microsoft.com/office/drawing/2014/main" id="{D519C386-A5C1-5625-FF0A-5255029566F9}"/>
              </a:ext>
            </a:extLst>
          </p:cNvPr>
          <p:cNvPicPr>
            <a:picLocks noChangeAspect="1"/>
          </p:cNvPicPr>
          <p:nvPr/>
        </p:nvPicPr>
        <p:blipFill rotWithShape="1">
          <a:blip r:embed="rId6"/>
          <a:srcRect l="-212" t="3767" r="46951" b="-822"/>
          <a:stretch/>
        </p:blipFill>
        <p:spPr>
          <a:xfrm>
            <a:off x="5960698" y="3708841"/>
            <a:ext cx="1823805" cy="1278956"/>
          </a:xfrm>
          <a:prstGeom prst="rect">
            <a:avLst/>
          </a:prstGeom>
        </p:spPr>
      </p:pic>
      <p:pic>
        <p:nvPicPr>
          <p:cNvPr id="15" name="Picture 14">
            <a:extLst>
              <a:ext uri="{FF2B5EF4-FFF2-40B4-BE49-F238E27FC236}">
                <a16:creationId xmlns:a16="http://schemas.microsoft.com/office/drawing/2014/main" id="{F044E945-281B-F822-A371-654EB724C105}"/>
              </a:ext>
            </a:extLst>
          </p:cNvPr>
          <p:cNvPicPr>
            <a:picLocks noChangeAspect="1"/>
          </p:cNvPicPr>
          <p:nvPr/>
        </p:nvPicPr>
        <p:blipFill>
          <a:blip r:embed="rId7"/>
          <a:stretch>
            <a:fillRect/>
          </a:stretch>
        </p:blipFill>
        <p:spPr>
          <a:xfrm>
            <a:off x="8265488" y="3665747"/>
            <a:ext cx="2923622" cy="1918467"/>
          </a:xfrm>
          <a:prstGeom prst="rect">
            <a:avLst/>
          </a:prstGeom>
        </p:spPr>
      </p:pic>
      <p:pic>
        <p:nvPicPr>
          <p:cNvPr id="17" name="Picture 16">
            <a:extLst>
              <a:ext uri="{FF2B5EF4-FFF2-40B4-BE49-F238E27FC236}">
                <a16:creationId xmlns:a16="http://schemas.microsoft.com/office/drawing/2014/main" id="{8325024F-0EC3-674C-AA04-23BBBB97C8B7}"/>
              </a:ext>
            </a:extLst>
          </p:cNvPr>
          <p:cNvPicPr>
            <a:picLocks noChangeAspect="1"/>
          </p:cNvPicPr>
          <p:nvPr/>
        </p:nvPicPr>
        <p:blipFill>
          <a:blip r:embed="rId8"/>
          <a:stretch>
            <a:fillRect/>
          </a:stretch>
        </p:blipFill>
        <p:spPr>
          <a:xfrm>
            <a:off x="6258311" y="5845398"/>
            <a:ext cx="4842308" cy="525386"/>
          </a:xfrm>
          <a:prstGeom prst="rect">
            <a:avLst/>
          </a:prstGeom>
        </p:spPr>
      </p:pic>
      <p:sp>
        <p:nvSpPr>
          <p:cNvPr id="18" name="TextBox 17">
            <a:extLst>
              <a:ext uri="{FF2B5EF4-FFF2-40B4-BE49-F238E27FC236}">
                <a16:creationId xmlns:a16="http://schemas.microsoft.com/office/drawing/2014/main" id="{59E49A1A-7191-864A-522A-FD3EC5505617}"/>
              </a:ext>
            </a:extLst>
          </p:cNvPr>
          <p:cNvSpPr txBox="1"/>
          <p:nvPr/>
        </p:nvSpPr>
        <p:spPr>
          <a:xfrm>
            <a:off x="5798387" y="1615559"/>
            <a:ext cx="297613" cy="338554"/>
          </a:xfrm>
          <a:prstGeom prst="rect">
            <a:avLst/>
          </a:prstGeom>
          <a:noFill/>
        </p:spPr>
        <p:txBody>
          <a:bodyPr wrap="square" rtlCol="0">
            <a:spAutoFit/>
          </a:bodyPr>
          <a:lstStyle/>
          <a:p>
            <a:r>
              <a:rPr lang="en-US" sz="1600" dirty="0"/>
              <a:t>1</a:t>
            </a:r>
            <a:endParaRPr lang="en-US" dirty="0"/>
          </a:p>
        </p:txBody>
      </p:sp>
      <p:sp>
        <p:nvSpPr>
          <p:cNvPr id="19" name="TextBox 18">
            <a:extLst>
              <a:ext uri="{FF2B5EF4-FFF2-40B4-BE49-F238E27FC236}">
                <a16:creationId xmlns:a16="http://schemas.microsoft.com/office/drawing/2014/main" id="{5E7789F1-7A97-00D5-B720-3F67D84DA7FA}"/>
              </a:ext>
            </a:extLst>
          </p:cNvPr>
          <p:cNvSpPr txBox="1"/>
          <p:nvPr/>
        </p:nvSpPr>
        <p:spPr>
          <a:xfrm>
            <a:off x="5679660" y="3725704"/>
            <a:ext cx="297613" cy="338554"/>
          </a:xfrm>
          <a:prstGeom prst="rect">
            <a:avLst/>
          </a:prstGeom>
          <a:noFill/>
        </p:spPr>
        <p:txBody>
          <a:bodyPr wrap="square" rtlCol="0">
            <a:spAutoFit/>
          </a:bodyPr>
          <a:lstStyle/>
          <a:p>
            <a:r>
              <a:rPr lang="en-US" sz="1600" dirty="0"/>
              <a:t>3</a:t>
            </a:r>
            <a:endParaRPr lang="en-US" dirty="0"/>
          </a:p>
        </p:txBody>
      </p:sp>
      <p:sp>
        <p:nvSpPr>
          <p:cNvPr id="20" name="TextBox 19">
            <a:extLst>
              <a:ext uri="{FF2B5EF4-FFF2-40B4-BE49-F238E27FC236}">
                <a16:creationId xmlns:a16="http://schemas.microsoft.com/office/drawing/2014/main" id="{5700B333-F64B-8DE1-95D4-42B560E835B3}"/>
              </a:ext>
            </a:extLst>
          </p:cNvPr>
          <p:cNvSpPr txBox="1"/>
          <p:nvPr/>
        </p:nvSpPr>
        <p:spPr>
          <a:xfrm>
            <a:off x="5879004" y="2441569"/>
            <a:ext cx="297613" cy="338554"/>
          </a:xfrm>
          <a:prstGeom prst="rect">
            <a:avLst/>
          </a:prstGeom>
          <a:noFill/>
        </p:spPr>
        <p:txBody>
          <a:bodyPr wrap="square" rtlCol="0">
            <a:spAutoFit/>
          </a:bodyPr>
          <a:lstStyle/>
          <a:p>
            <a:r>
              <a:rPr lang="en-US" sz="1600" dirty="0"/>
              <a:t>2</a:t>
            </a:r>
            <a:endParaRPr lang="en-US" dirty="0"/>
          </a:p>
        </p:txBody>
      </p:sp>
      <p:sp>
        <p:nvSpPr>
          <p:cNvPr id="21" name="TextBox 20">
            <a:extLst>
              <a:ext uri="{FF2B5EF4-FFF2-40B4-BE49-F238E27FC236}">
                <a16:creationId xmlns:a16="http://schemas.microsoft.com/office/drawing/2014/main" id="{205EEB7E-B57B-1FA9-7957-19090065439A}"/>
              </a:ext>
            </a:extLst>
          </p:cNvPr>
          <p:cNvSpPr txBox="1"/>
          <p:nvPr/>
        </p:nvSpPr>
        <p:spPr>
          <a:xfrm>
            <a:off x="7956350" y="3702544"/>
            <a:ext cx="297613" cy="338554"/>
          </a:xfrm>
          <a:prstGeom prst="rect">
            <a:avLst/>
          </a:prstGeom>
          <a:noFill/>
        </p:spPr>
        <p:txBody>
          <a:bodyPr wrap="square" rtlCol="0">
            <a:spAutoFit/>
          </a:bodyPr>
          <a:lstStyle/>
          <a:p>
            <a:r>
              <a:rPr lang="en-US" sz="1600" dirty="0"/>
              <a:t>4</a:t>
            </a:r>
            <a:endParaRPr lang="en-US" dirty="0"/>
          </a:p>
        </p:txBody>
      </p:sp>
      <p:sp>
        <p:nvSpPr>
          <p:cNvPr id="22" name="TextBox 21">
            <a:extLst>
              <a:ext uri="{FF2B5EF4-FFF2-40B4-BE49-F238E27FC236}">
                <a16:creationId xmlns:a16="http://schemas.microsoft.com/office/drawing/2014/main" id="{0147188F-BF82-7435-8BB7-49678EFB370D}"/>
              </a:ext>
            </a:extLst>
          </p:cNvPr>
          <p:cNvSpPr txBox="1"/>
          <p:nvPr/>
        </p:nvSpPr>
        <p:spPr>
          <a:xfrm>
            <a:off x="5809532" y="5938814"/>
            <a:ext cx="297613" cy="338554"/>
          </a:xfrm>
          <a:prstGeom prst="rect">
            <a:avLst/>
          </a:prstGeom>
          <a:noFill/>
        </p:spPr>
        <p:txBody>
          <a:bodyPr wrap="square" rtlCol="0">
            <a:spAutoFit/>
          </a:bodyPr>
          <a:lstStyle/>
          <a:p>
            <a:r>
              <a:rPr lang="en-US" sz="1600" dirty="0"/>
              <a:t>5</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7292"/>
            <a:ext cx="4534492" cy="339766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Requesting Falcon9 </a:t>
            </a:r>
            <a:r>
              <a:rPr kumimoji="0" lang="en-US" sz="1600" b="0" i="0" u="none" strike="noStrike" kern="1200" cap="none" spc="0" normalizeH="0" baseline="0" noProof="0" dirty="0" err="1">
                <a:ln>
                  <a:noFill/>
                </a:ln>
                <a:solidFill>
                  <a:schemeClr val="accent1">
                    <a:lumMod val="75000"/>
                  </a:schemeClr>
                </a:solidFill>
                <a:effectLst/>
                <a:uLnTx/>
                <a:uFillTx/>
                <a:latin typeface="Abadi"/>
                <a:ea typeface="+mn-ea"/>
                <a:cs typeface="+mn-cs"/>
              </a:rPr>
              <a:t>Launchdata</a:t>
            </a: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 from Wiki-page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Creating Beautiful-soup object from HTML response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Extract all column/variable names from the HTML table header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Create a data frame by parsing the launch HTML tables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Exporting data to CSV-file</a:t>
            </a:r>
            <a:endParaRPr lang="en-US" sz="2200" dirty="0">
              <a:solidFill>
                <a:schemeClr val="accent1">
                  <a:lumMod val="75000"/>
                </a:schemeClr>
              </a:solidFill>
              <a:latin typeface="Abad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4">
                    <a:lumMod val="75000"/>
                  </a:schemeClr>
                </a:solidFill>
                <a:latin typeface="Abadi" panose="020B0604020104020204" pitchFamily="34" charset="0"/>
              </a:rPr>
              <a:t>https://github.com/vangalasandeep/IBMCapstone/blob/master/jupyter-labs-webscraping.ipynb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4" name="Slide Number Placeholder 5">
            <a:extLst>
              <a:ext uri="{FF2B5EF4-FFF2-40B4-BE49-F238E27FC236}">
                <a16:creationId xmlns:a16="http://schemas.microsoft.com/office/drawing/2014/main" id="{F7D1923A-A334-F010-F691-E9DB5CB7763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25" name="Content Placeholder 4">
            <a:extLst>
              <a:ext uri="{FF2B5EF4-FFF2-40B4-BE49-F238E27FC236}">
                <a16:creationId xmlns:a16="http://schemas.microsoft.com/office/drawing/2014/main" id="{F1C54EE4-F317-CF77-7C2B-4C6D6775B2A0}"/>
              </a:ext>
            </a:extLst>
          </p:cNvPr>
          <p:cNvSpPr txBox="1">
            <a:spLocks/>
          </p:cNvSpPr>
          <p:nvPr/>
        </p:nvSpPr>
        <p:spPr>
          <a:xfrm>
            <a:off x="5721178" y="1792288"/>
            <a:ext cx="6470822" cy="46349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6" name="Grafik 4">
            <a:extLst>
              <a:ext uri="{FF2B5EF4-FFF2-40B4-BE49-F238E27FC236}">
                <a16:creationId xmlns:a16="http://schemas.microsoft.com/office/drawing/2014/main" id="{5D874251-EF0B-5EE7-5259-9386541C4DCD}"/>
              </a:ext>
            </a:extLst>
          </p:cNvPr>
          <p:cNvPicPr>
            <a:picLocks noChangeAspect="1"/>
          </p:cNvPicPr>
          <p:nvPr/>
        </p:nvPicPr>
        <p:blipFill>
          <a:blip r:embed="rId3"/>
          <a:stretch>
            <a:fillRect/>
          </a:stretch>
        </p:blipFill>
        <p:spPr>
          <a:xfrm>
            <a:off x="6153150" y="1802714"/>
            <a:ext cx="6038850" cy="485775"/>
          </a:xfrm>
          <a:prstGeom prst="rect">
            <a:avLst/>
          </a:prstGeom>
        </p:spPr>
      </p:pic>
      <p:sp>
        <p:nvSpPr>
          <p:cNvPr id="27" name="Textfeld 8">
            <a:extLst>
              <a:ext uri="{FF2B5EF4-FFF2-40B4-BE49-F238E27FC236}">
                <a16:creationId xmlns:a16="http://schemas.microsoft.com/office/drawing/2014/main" id="{50C2DC17-3E62-07A5-F13A-470DC5F67498}"/>
              </a:ext>
            </a:extLst>
          </p:cNvPr>
          <p:cNvSpPr txBox="1"/>
          <p:nvPr/>
        </p:nvSpPr>
        <p:spPr>
          <a:xfrm>
            <a:off x="5757467" y="2037445"/>
            <a:ext cx="359394" cy="369332"/>
          </a:xfrm>
          <a:prstGeom prst="rect">
            <a:avLst/>
          </a:prstGeom>
          <a:noFill/>
        </p:spPr>
        <p:txBody>
          <a:bodyPr wrap="none" rtlCol="0">
            <a:spAutoFit/>
          </a:bodyPr>
          <a:lstStyle/>
          <a:p>
            <a:r>
              <a:rPr lang="de-DE" dirty="0"/>
              <a:t>1.</a:t>
            </a:r>
          </a:p>
        </p:txBody>
      </p:sp>
      <p:pic>
        <p:nvPicPr>
          <p:cNvPr id="28" name="Grafik 7">
            <a:extLst>
              <a:ext uri="{FF2B5EF4-FFF2-40B4-BE49-F238E27FC236}">
                <a16:creationId xmlns:a16="http://schemas.microsoft.com/office/drawing/2014/main" id="{892EC0D4-21DE-4367-15A8-65017922BB36}"/>
              </a:ext>
            </a:extLst>
          </p:cNvPr>
          <p:cNvPicPr>
            <a:picLocks noChangeAspect="1"/>
          </p:cNvPicPr>
          <p:nvPr/>
        </p:nvPicPr>
        <p:blipFill>
          <a:blip r:embed="rId4"/>
          <a:stretch>
            <a:fillRect/>
          </a:stretch>
        </p:blipFill>
        <p:spPr>
          <a:xfrm>
            <a:off x="6327055" y="2114874"/>
            <a:ext cx="3638550" cy="400050"/>
          </a:xfrm>
          <a:prstGeom prst="rect">
            <a:avLst/>
          </a:prstGeom>
        </p:spPr>
      </p:pic>
      <p:cxnSp>
        <p:nvCxnSpPr>
          <p:cNvPr id="29" name="Gerader Verbinder 11">
            <a:extLst>
              <a:ext uri="{FF2B5EF4-FFF2-40B4-BE49-F238E27FC236}">
                <a16:creationId xmlns:a16="http://schemas.microsoft.com/office/drawing/2014/main" id="{FF487958-E103-B59C-E25D-B8A9AF20BC04}"/>
              </a:ext>
            </a:extLst>
          </p:cNvPr>
          <p:cNvCxnSpPr/>
          <p:nvPr/>
        </p:nvCxnSpPr>
        <p:spPr>
          <a:xfrm>
            <a:off x="5885548" y="2505572"/>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Grafik 9">
            <a:extLst>
              <a:ext uri="{FF2B5EF4-FFF2-40B4-BE49-F238E27FC236}">
                <a16:creationId xmlns:a16="http://schemas.microsoft.com/office/drawing/2014/main" id="{BEE9E5C6-843F-C75F-9905-90202F8B8E61}"/>
              </a:ext>
            </a:extLst>
          </p:cNvPr>
          <p:cNvPicPr>
            <a:picLocks noChangeAspect="1"/>
          </p:cNvPicPr>
          <p:nvPr/>
        </p:nvPicPr>
        <p:blipFill>
          <a:blip r:embed="rId5"/>
          <a:stretch>
            <a:fillRect/>
          </a:stretch>
        </p:blipFill>
        <p:spPr>
          <a:xfrm>
            <a:off x="6095999" y="2604368"/>
            <a:ext cx="4473677" cy="504825"/>
          </a:xfrm>
          <a:prstGeom prst="rect">
            <a:avLst/>
          </a:prstGeom>
        </p:spPr>
      </p:pic>
      <p:sp>
        <p:nvSpPr>
          <p:cNvPr id="31" name="Textfeld 12">
            <a:extLst>
              <a:ext uri="{FF2B5EF4-FFF2-40B4-BE49-F238E27FC236}">
                <a16:creationId xmlns:a16="http://schemas.microsoft.com/office/drawing/2014/main" id="{C995AE1C-7217-921C-07D2-C56450C0BC12}"/>
              </a:ext>
            </a:extLst>
          </p:cNvPr>
          <p:cNvSpPr txBox="1"/>
          <p:nvPr/>
        </p:nvSpPr>
        <p:spPr>
          <a:xfrm>
            <a:off x="5761584" y="2647047"/>
            <a:ext cx="359394" cy="369332"/>
          </a:xfrm>
          <a:prstGeom prst="rect">
            <a:avLst/>
          </a:prstGeom>
          <a:noFill/>
        </p:spPr>
        <p:txBody>
          <a:bodyPr wrap="none" rtlCol="0">
            <a:spAutoFit/>
          </a:bodyPr>
          <a:lstStyle/>
          <a:p>
            <a:r>
              <a:rPr lang="de-DE" dirty="0"/>
              <a:t>2.</a:t>
            </a:r>
          </a:p>
        </p:txBody>
      </p:sp>
      <p:cxnSp>
        <p:nvCxnSpPr>
          <p:cNvPr id="32" name="Gerader Verbinder 13">
            <a:extLst>
              <a:ext uri="{FF2B5EF4-FFF2-40B4-BE49-F238E27FC236}">
                <a16:creationId xmlns:a16="http://schemas.microsoft.com/office/drawing/2014/main" id="{0A0E107A-76C3-B3A4-A999-8F9C89DBDEEC}"/>
              </a:ext>
            </a:extLst>
          </p:cNvPr>
          <p:cNvCxnSpPr/>
          <p:nvPr/>
        </p:nvCxnSpPr>
        <p:spPr>
          <a:xfrm>
            <a:off x="5877307" y="3152244"/>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feld 14">
            <a:extLst>
              <a:ext uri="{FF2B5EF4-FFF2-40B4-BE49-F238E27FC236}">
                <a16:creationId xmlns:a16="http://schemas.microsoft.com/office/drawing/2014/main" id="{DB92F065-1A3A-B2DA-4C43-DE4A63E98BDA}"/>
              </a:ext>
            </a:extLst>
          </p:cNvPr>
          <p:cNvSpPr txBox="1"/>
          <p:nvPr/>
        </p:nvSpPr>
        <p:spPr>
          <a:xfrm>
            <a:off x="5765701" y="3182511"/>
            <a:ext cx="359394" cy="369332"/>
          </a:xfrm>
          <a:prstGeom prst="rect">
            <a:avLst/>
          </a:prstGeom>
          <a:noFill/>
        </p:spPr>
        <p:txBody>
          <a:bodyPr wrap="none" rtlCol="0">
            <a:spAutoFit/>
          </a:bodyPr>
          <a:lstStyle/>
          <a:p>
            <a:r>
              <a:rPr lang="de-DE" dirty="0"/>
              <a:t>3.</a:t>
            </a:r>
          </a:p>
        </p:txBody>
      </p:sp>
      <p:pic>
        <p:nvPicPr>
          <p:cNvPr id="34" name="Grafik 15">
            <a:extLst>
              <a:ext uri="{FF2B5EF4-FFF2-40B4-BE49-F238E27FC236}">
                <a16:creationId xmlns:a16="http://schemas.microsoft.com/office/drawing/2014/main" id="{82470A18-F191-74CD-D143-5BBC8F4C47AA}"/>
              </a:ext>
            </a:extLst>
          </p:cNvPr>
          <p:cNvPicPr>
            <a:picLocks noChangeAspect="1"/>
          </p:cNvPicPr>
          <p:nvPr/>
        </p:nvPicPr>
        <p:blipFill rotWithShape="1">
          <a:blip r:embed="rId6"/>
          <a:srcRect l="5905" t="12263" r="4024" b="4025"/>
          <a:stretch/>
        </p:blipFill>
        <p:spPr>
          <a:xfrm>
            <a:off x="6607277" y="3251725"/>
            <a:ext cx="2476098" cy="415399"/>
          </a:xfrm>
          <a:prstGeom prst="rect">
            <a:avLst/>
          </a:prstGeom>
        </p:spPr>
      </p:pic>
      <p:sp>
        <p:nvSpPr>
          <p:cNvPr id="35" name="Textfeld 16">
            <a:extLst>
              <a:ext uri="{FF2B5EF4-FFF2-40B4-BE49-F238E27FC236}">
                <a16:creationId xmlns:a16="http://schemas.microsoft.com/office/drawing/2014/main" id="{6C5AE4C9-C600-A65F-832A-7704D6CB136E}"/>
              </a:ext>
            </a:extLst>
          </p:cNvPr>
          <p:cNvSpPr txBox="1"/>
          <p:nvPr/>
        </p:nvSpPr>
        <p:spPr>
          <a:xfrm>
            <a:off x="5769817" y="3779756"/>
            <a:ext cx="359394" cy="369332"/>
          </a:xfrm>
          <a:prstGeom prst="rect">
            <a:avLst/>
          </a:prstGeom>
          <a:noFill/>
        </p:spPr>
        <p:txBody>
          <a:bodyPr wrap="none" rtlCol="0">
            <a:spAutoFit/>
          </a:bodyPr>
          <a:lstStyle/>
          <a:p>
            <a:r>
              <a:rPr lang="de-DE" dirty="0"/>
              <a:t>4.</a:t>
            </a:r>
          </a:p>
        </p:txBody>
      </p:sp>
      <p:cxnSp>
        <p:nvCxnSpPr>
          <p:cNvPr id="36" name="Gerader Verbinder 17">
            <a:extLst>
              <a:ext uri="{FF2B5EF4-FFF2-40B4-BE49-F238E27FC236}">
                <a16:creationId xmlns:a16="http://schemas.microsoft.com/office/drawing/2014/main" id="{2ED45DBD-3340-A094-718B-F9D02B42B98E}"/>
              </a:ext>
            </a:extLst>
          </p:cNvPr>
          <p:cNvCxnSpPr/>
          <p:nvPr/>
        </p:nvCxnSpPr>
        <p:spPr>
          <a:xfrm>
            <a:off x="5906137" y="3675349"/>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Grafik 18">
            <a:extLst>
              <a:ext uri="{FF2B5EF4-FFF2-40B4-BE49-F238E27FC236}">
                <a16:creationId xmlns:a16="http://schemas.microsoft.com/office/drawing/2014/main" id="{3CA338BF-66FE-BFAF-0F5D-BB9B689D147E}"/>
              </a:ext>
            </a:extLst>
          </p:cNvPr>
          <p:cNvPicPr>
            <a:picLocks noChangeAspect="1"/>
          </p:cNvPicPr>
          <p:nvPr/>
        </p:nvPicPr>
        <p:blipFill>
          <a:blip r:embed="rId7"/>
          <a:stretch>
            <a:fillRect/>
          </a:stretch>
        </p:blipFill>
        <p:spPr>
          <a:xfrm>
            <a:off x="6105833" y="3786825"/>
            <a:ext cx="4601713" cy="1946179"/>
          </a:xfrm>
          <a:prstGeom prst="rect">
            <a:avLst/>
          </a:prstGeom>
        </p:spPr>
      </p:pic>
      <p:cxnSp>
        <p:nvCxnSpPr>
          <p:cNvPr id="38" name="Gerader Verbinder 19">
            <a:extLst>
              <a:ext uri="{FF2B5EF4-FFF2-40B4-BE49-F238E27FC236}">
                <a16:creationId xmlns:a16="http://schemas.microsoft.com/office/drawing/2014/main" id="{E6C43A4F-9A24-3225-CDAE-EF3882D35F98}"/>
              </a:ext>
            </a:extLst>
          </p:cNvPr>
          <p:cNvCxnSpPr/>
          <p:nvPr/>
        </p:nvCxnSpPr>
        <p:spPr>
          <a:xfrm>
            <a:off x="5922611" y="5693622"/>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feld 20">
            <a:extLst>
              <a:ext uri="{FF2B5EF4-FFF2-40B4-BE49-F238E27FC236}">
                <a16:creationId xmlns:a16="http://schemas.microsoft.com/office/drawing/2014/main" id="{5F2B5D66-9F33-BDF1-7412-3B1686B1DD54}"/>
              </a:ext>
            </a:extLst>
          </p:cNvPr>
          <p:cNvSpPr txBox="1"/>
          <p:nvPr/>
        </p:nvSpPr>
        <p:spPr>
          <a:xfrm>
            <a:off x="5773933" y="5748601"/>
            <a:ext cx="359394" cy="369332"/>
          </a:xfrm>
          <a:prstGeom prst="rect">
            <a:avLst/>
          </a:prstGeom>
          <a:noFill/>
        </p:spPr>
        <p:txBody>
          <a:bodyPr wrap="none" rtlCol="0">
            <a:spAutoFit/>
          </a:bodyPr>
          <a:lstStyle/>
          <a:p>
            <a:r>
              <a:rPr lang="de-DE" dirty="0"/>
              <a:t>5.</a:t>
            </a:r>
          </a:p>
        </p:txBody>
      </p:sp>
      <p:pic>
        <p:nvPicPr>
          <p:cNvPr id="40" name="Grafik 21">
            <a:extLst>
              <a:ext uri="{FF2B5EF4-FFF2-40B4-BE49-F238E27FC236}">
                <a16:creationId xmlns:a16="http://schemas.microsoft.com/office/drawing/2014/main" id="{C2478298-94E0-AD16-A7EA-9902686FE9EC}"/>
              </a:ext>
            </a:extLst>
          </p:cNvPr>
          <p:cNvPicPr>
            <a:picLocks noChangeAspect="1"/>
          </p:cNvPicPr>
          <p:nvPr/>
        </p:nvPicPr>
        <p:blipFill>
          <a:blip r:embed="rId8"/>
          <a:stretch>
            <a:fillRect/>
          </a:stretch>
        </p:blipFill>
        <p:spPr>
          <a:xfrm>
            <a:off x="6188942" y="5836156"/>
            <a:ext cx="3914775" cy="3524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587</TotalTime>
  <Words>2620</Words>
  <Application>Microsoft Office PowerPoint</Application>
  <PresentationFormat>Widescreen</PresentationFormat>
  <Paragraphs>394</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nikhil reddy</cp:lastModifiedBy>
  <cp:revision>201</cp:revision>
  <dcterms:created xsi:type="dcterms:W3CDTF">2021-04-29T18:58:34Z</dcterms:created>
  <dcterms:modified xsi:type="dcterms:W3CDTF">2023-01-15T04:55:32Z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